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80" r:id="rId10"/>
    <p:sldId id="264" r:id="rId11"/>
    <p:sldId id="281" r:id="rId12"/>
    <p:sldId id="267" r:id="rId13"/>
    <p:sldId id="275" r:id="rId14"/>
    <p:sldId id="268" r:id="rId15"/>
    <p:sldId id="273" r:id="rId16"/>
    <p:sldId id="270" r:id="rId17"/>
    <p:sldId id="271" r:id="rId18"/>
    <p:sldId id="269" r:id="rId19"/>
    <p:sldId id="272" r:id="rId20"/>
    <p:sldId id="265" r:id="rId21"/>
  </p:sldIdLst>
  <p:sldSz cx="12192000" cy="6858000"/>
  <p:notesSz cx="6858000" cy="9144000"/>
  <p:embeddedFontLs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Work Sans" pitchFamily="2" charset="0"/>
      <p:regular r:id="rId27"/>
      <p:bold r:id="rId28"/>
      <p:italic r:id="rId29"/>
      <p:boldItalic r:id="rId30"/>
    </p:embeddedFont>
    <p:embeddedFont>
      <p:font typeface="Work Sans Light" pitchFamily="2" charset="0"/>
      <p:regular r:id="rId31"/>
      <p:bold r:id="rId32"/>
      <p:italic r:id="rId33"/>
      <p:boldItalic r:id="rId34"/>
    </p:embeddedFont>
    <p:embeddedFont>
      <p:font typeface="Work Sans Medium" pitchFamily="2" charset="0"/>
      <p:regular r:id="rId35"/>
      <p:bold r:id="rId36"/>
      <p:italic r:id="rId37"/>
      <p:boldItalic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9" roundtripDataSignature="AMtx7mjv9K5PTdX4YFVRSfvcXI9FsKm/v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66" d="100"/>
          <a:sy n="66" d="100"/>
        </p:scale>
        <p:origin x="64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9" Type="http://customschemas.google.com/relationships/presentationmetadata" Target="metadata"/><Relationship Id="rId21" Type="http://schemas.openxmlformats.org/officeDocument/2006/relationships/slide" Target="slides/slide20.xml"/><Relationship Id="rId34" Type="http://schemas.openxmlformats.org/officeDocument/2006/relationships/font" Target="fonts/font12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font" Target="fonts/font15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font" Target="fonts/font1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MX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" name="Google Shape;9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9" name="Google Shape;99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MX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8" name="Google Shape;178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9" name="Google Shape;179;p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MX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>
          <a:extLst>
            <a:ext uri="{FF2B5EF4-FFF2-40B4-BE49-F238E27FC236}">
              <a16:creationId xmlns:a16="http://schemas.microsoft.com/office/drawing/2014/main" id="{70522BEB-E36D-A5CD-3CA5-29B1549927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0:notes">
            <a:extLst>
              <a:ext uri="{FF2B5EF4-FFF2-40B4-BE49-F238E27FC236}">
                <a16:creationId xmlns:a16="http://schemas.microsoft.com/office/drawing/2014/main" id="{6A851308-758D-6545-9D82-49A97C4293C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5" name="Google Shape;165;p10:notes">
            <a:extLst>
              <a:ext uri="{FF2B5EF4-FFF2-40B4-BE49-F238E27FC236}">
                <a16:creationId xmlns:a16="http://schemas.microsoft.com/office/drawing/2014/main" id="{7AE3277A-3BED-EFCE-786E-04FA270AC42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961857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>
          <a:extLst>
            <a:ext uri="{FF2B5EF4-FFF2-40B4-BE49-F238E27FC236}">
              <a16:creationId xmlns:a16="http://schemas.microsoft.com/office/drawing/2014/main" id="{C43EEC96-F371-A673-6DFE-461874B721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0:notes">
            <a:extLst>
              <a:ext uri="{FF2B5EF4-FFF2-40B4-BE49-F238E27FC236}">
                <a16:creationId xmlns:a16="http://schemas.microsoft.com/office/drawing/2014/main" id="{D9512C78-8F92-C118-4AFA-021C75AB155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5" name="Google Shape;165;p10:notes">
            <a:extLst>
              <a:ext uri="{FF2B5EF4-FFF2-40B4-BE49-F238E27FC236}">
                <a16:creationId xmlns:a16="http://schemas.microsoft.com/office/drawing/2014/main" id="{D6BAD09D-E533-7762-CA81-B6401FBE4CB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020324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>
          <a:extLst>
            <a:ext uri="{FF2B5EF4-FFF2-40B4-BE49-F238E27FC236}">
              <a16:creationId xmlns:a16="http://schemas.microsoft.com/office/drawing/2014/main" id="{BD550784-F48C-477B-AF22-03EE2B82AA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0:notes">
            <a:extLst>
              <a:ext uri="{FF2B5EF4-FFF2-40B4-BE49-F238E27FC236}">
                <a16:creationId xmlns:a16="http://schemas.microsoft.com/office/drawing/2014/main" id="{BC215B70-742A-58F4-FC4F-65D177592FC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5" name="Google Shape;165;p10:notes">
            <a:extLst>
              <a:ext uri="{FF2B5EF4-FFF2-40B4-BE49-F238E27FC236}">
                <a16:creationId xmlns:a16="http://schemas.microsoft.com/office/drawing/2014/main" id="{E1698455-5B4A-4709-3CF0-F22226B7CF4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450592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>
          <a:extLst>
            <a:ext uri="{FF2B5EF4-FFF2-40B4-BE49-F238E27FC236}">
              <a16:creationId xmlns:a16="http://schemas.microsoft.com/office/drawing/2014/main" id="{F6B96338-C6AE-C5A5-9DA3-00907ABC6B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0:notes">
            <a:extLst>
              <a:ext uri="{FF2B5EF4-FFF2-40B4-BE49-F238E27FC236}">
                <a16:creationId xmlns:a16="http://schemas.microsoft.com/office/drawing/2014/main" id="{B3B1ACD5-849C-1F03-8A8D-F6BD9691A51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5" name="Google Shape;165;p10:notes">
            <a:extLst>
              <a:ext uri="{FF2B5EF4-FFF2-40B4-BE49-F238E27FC236}">
                <a16:creationId xmlns:a16="http://schemas.microsoft.com/office/drawing/2014/main" id="{0A5EDFBB-F026-3262-7358-52759F9C562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533324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>
          <a:extLst>
            <a:ext uri="{FF2B5EF4-FFF2-40B4-BE49-F238E27FC236}">
              <a16:creationId xmlns:a16="http://schemas.microsoft.com/office/drawing/2014/main" id="{27AE56E5-0264-C61C-A002-FEFF35C9B0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0:notes">
            <a:extLst>
              <a:ext uri="{FF2B5EF4-FFF2-40B4-BE49-F238E27FC236}">
                <a16:creationId xmlns:a16="http://schemas.microsoft.com/office/drawing/2014/main" id="{8F61B7DC-CB5F-38B4-10C4-CC7F97F30E1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5" name="Google Shape;165;p10:notes">
            <a:extLst>
              <a:ext uri="{FF2B5EF4-FFF2-40B4-BE49-F238E27FC236}">
                <a16:creationId xmlns:a16="http://schemas.microsoft.com/office/drawing/2014/main" id="{4559F343-6644-422E-9E83-A4DEF7D5364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218049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>
          <a:extLst>
            <a:ext uri="{FF2B5EF4-FFF2-40B4-BE49-F238E27FC236}">
              <a16:creationId xmlns:a16="http://schemas.microsoft.com/office/drawing/2014/main" id="{BF61F436-B2FD-548D-E652-A76EA6D708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0:notes">
            <a:extLst>
              <a:ext uri="{FF2B5EF4-FFF2-40B4-BE49-F238E27FC236}">
                <a16:creationId xmlns:a16="http://schemas.microsoft.com/office/drawing/2014/main" id="{9142EBD5-CD7B-5D21-56C4-AF7E4FFADF0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65" name="Google Shape;165;p10:notes">
            <a:extLst>
              <a:ext uri="{FF2B5EF4-FFF2-40B4-BE49-F238E27FC236}">
                <a16:creationId xmlns:a16="http://schemas.microsoft.com/office/drawing/2014/main" id="{38921630-8949-6342-1734-C822A4D64AF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520973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>
          <a:extLst>
            <a:ext uri="{FF2B5EF4-FFF2-40B4-BE49-F238E27FC236}">
              <a16:creationId xmlns:a16="http://schemas.microsoft.com/office/drawing/2014/main" id="{CBCB4848-FD98-F89F-4AD9-DC5FFB1CF0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0:notes">
            <a:extLst>
              <a:ext uri="{FF2B5EF4-FFF2-40B4-BE49-F238E27FC236}">
                <a16:creationId xmlns:a16="http://schemas.microsoft.com/office/drawing/2014/main" id="{A17BBCD5-5A42-2174-7712-3738648FEDD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5" name="Google Shape;165;p10:notes">
            <a:extLst>
              <a:ext uri="{FF2B5EF4-FFF2-40B4-BE49-F238E27FC236}">
                <a16:creationId xmlns:a16="http://schemas.microsoft.com/office/drawing/2014/main" id="{408C9DFD-33C4-D9EB-862C-106B12E9661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4644843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>
          <a:extLst>
            <a:ext uri="{FF2B5EF4-FFF2-40B4-BE49-F238E27FC236}">
              <a16:creationId xmlns:a16="http://schemas.microsoft.com/office/drawing/2014/main" id="{03C2FFE7-7F77-DB0B-3C6E-41E247A618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0:notes">
            <a:extLst>
              <a:ext uri="{FF2B5EF4-FFF2-40B4-BE49-F238E27FC236}">
                <a16:creationId xmlns:a16="http://schemas.microsoft.com/office/drawing/2014/main" id="{E6DA0B5A-3B42-700F-B06B-6EBD3E4C866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5" name="Google Shape;165;p10:notes">
            <a:extLst>
              <a:ext uri="{FF2B5EF4-FFF2-40B4-BE49-F238E27FC236}">
                <a16:creationId xmlns:a16="http://schemas.microsoft.com/office/drawing/2014/main" id="{0373D365-7686-B9A3-CDB2-4AE9D440BE9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0543135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>
          <a:extLst>
            <a:ext uri="{FF2B5EF4-FFF2-40B4-BE49-F238E27FC236}">
              <a16:creationId xmlns:a16="http://schemas.microsoft.com/office/drawing/2014/main" id="{A56BF846-424F-C72A-79B3-026CF5C0D0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0:notes">
            <a:extLst>
              <a:ext uri="{FF2B5EF4-FFF2-40B4-BE49-F238E27FC236}">
                <a16:creationId xmlns:a16="http://schemas.microsoft.com/office/drawing/2014/main" id="{4AABC2B3-4C67-B8E5-630C-4FCFE33EE81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5" name="Google Shape;165;p10:notes">
            <a:extLst>
              <a:ext uri="{FF2B5EF4-FFF2-40B4-BE49-F238E27FC236}">
                <a16:creationId xmlns:a16="http://schemas.microsoft.com/office/drawing/2014/main" id="{8467C50C-6913-3B69-3B0B-EEDC7F181CE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4548799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8" name="Google Shape;10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6" name="Google Shape;206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5" name="Google Shape;11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3" name="Google Shape;12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3" name="Google Shape;13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2" name="Google Shape;14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2" name="Google Shape;15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5" name="Google Shape;165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>
          <a:extLst>
            <a:ext uri="{FF2B5EF4-FFF2-40B4-BE49-F238E27FC236}">
              <a16:creationId xmlns:a16="http://schemas.microsoft.com/office/drawing/2014/main" id="{D086E987-D826-5D79-A5C5-8186094DA1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0:notes">
            <a:extLst>
              <a:ext uri="{FF2B5EF4-FFF2-40B4-BE49-F238E27FC236}">
                <a16:creationId xmlns:a16="http://schemas.microsoft.com/office/drawing/2014/main" id="{5502F612-CE79-C71D-A22F-8C2F1601E91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5" name="Google Shape;165;p10:notes">
            <a:extLst>
              <a:ext uri="{FF2B5EF4-FFF2-40B4-BE49-F238E27FC236}">
                <a16:creationId xmlns:a16="http://schemas.microsoft.com/office/drawing/2014/main" id="{137E015F-7F72-5650-6951-7E1C7020756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8449619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Diapositiva de título">
  <p:cSld name="1_Diapositiva de título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17" descr="Interfaz de usuario gráfica, Texto, Aplicación&#10;&#10;Descripción generada automáticament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ción" type="twoTxTwoObj">
  <p:cSld name="TWO_OBJECTS_WITH_TEX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2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9" name="Google Shape;59;p2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" name="Google Shape;60;p2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61" name="Google Shape;61;p2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2" name="Google Shape;62;p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el título" type="titleOnly">
  <p:cSld name="TITLE_ONLY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ido con título" type="objTx">
  <p:cSld name="OBJECT_WITH_CAPTION_TEXT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8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8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73" name="Google Shape;73;p28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4" name="Google Shape;74;p2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2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con título" type="picTx">
  <p:cSld name="PICTURE_WITH_CAPTION_TEX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9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80" name="Google Shape;80;p29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1" name="Google Shape;81;p2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texto vertical" type="vertTx">
  <p:cSld name="VERTICAL_TEXT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3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30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7" name="Google Shape;87;p3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3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3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vertical y texto" type="vertTitleAndTx">
  <p:cSld name="VERTICAL_TITLE_AND_VERTICAL_TEXT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31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31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3" name="Google Shape;93;p3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3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3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Encabezado de sección">
  <p:cSld name="1_Encabezado de secció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027833" y="317431"/>
            <a:ext cx="811391" cy="7905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Encabezado de sección">
  <p:cSld name="2_Encabezado de sección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19" descr="Patrón de fondo&#10;&#10;Descripción generada automáticament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54859" y="303050"/>
            <a:ext cx="855785" cy="8339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">
  <p:cSld name="Diseño personalizado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2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 type="blank">
  <p:cSld name="BLANK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 type="title">
  <p:cSld name="TITLE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2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2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4" name="Google Shape;34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 type="obj">
  <p:cSld name="OBJEC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2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" type="secHead">
  <p:cSld name="SECTION_HEADER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2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2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 objetos" type="twoObj">
  <p:cSld name="TWO_OBJECTS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2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2" name="Google Shape;52;p2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3" name="Google Shape;53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" Target="slide17.xml"/><Relationship Id="rId3" Type="http://schemas.openxmlformats.org/officeDocument/2006/relationships/hyperlink" Target="Proyecto.pdf" TargetMode="External"/><Relationship Id="rId7" Type="http://schemas.openxmlformats.org/officeDocument/2006/relationships/slide" Target="slide16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slide" Target="slide18.xml"/><Relationship Id="rId11" Type="http://schemas.openxmlformats.org/officeDocument/2006/relationships/image" Target="../media/image7.png"/><Relationship Id="rId5" Type="http://schemas.openxmlformats.org/officeDocument/2006/relationships/slide" Target="slide14.xml"/><Relationship Id="rId10" Type="http://schemas.openxmlformats.org/officeDocument/2006/relationships/image" Target="../media/image6.png"/><Relationship Id="rId4" Type="http://schemas.openxmlformats.org/officeDocument/2006/relationships/slide" Target="slide11.xml"/><Relationship Id="rId9" Type="http://schemas.openxmlformats.org/officeDocument/2006/relationships/slide" Target="slide1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../03_RECOLECCION%20DE%20INFORMACION/Recolecci&#243;n%20de%20Informaci&#243;n.xlsx" TargetMode="External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hyperlink" Target="../03_RECOLECCION%20DE%20INFORMACION/Recoleccion%20de%20informaci&#243;n.pdf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../03_RECOLECCION%20DE%20INFORMACION/Recolecci&#243;n%20de%20Informaci&#243;n.xlsx" TargetMode="External"/><Relationship Id="rId7" Type="http://schemas.openxmlformats.org/officeDocument/2006/relationships/hyperlink" Target="https://docs.google.com/spreadsheets/d/1Yb7f9xmtkmtta0q1OItWk3VeGJFEZQcz/edit?usp=drive_link&amp;ouid=102457317958778539548&amp;rtpof=true&amp;sd=true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github.com/SanR1o/SENA/blob/main/TRIMESTRE%20I/03_RECOLECCION%20DE%20INFORMACION/Recoleccion%20de%20informaci%C3%B3n.pdf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../03_RECOLECCION%20DE%20INFORMACION/Recolecci&#243;n%20de%20Informaci&#243;n.xlsx" TargetMode="External"/><Relationship Id="rId7" Type="http://schemas.openxmlformats.org/officeDocument/2006/relationships/hyperlink" Target="https://docs.google.com/spreadsheets/d/1Yb7f9xmtkmtta0q1OItWk3VeGJFEZQcz/edit?usp=drive_link&amp;ouid=102457317958778539548&amp;rtpof=true&amp;sd=true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github.com/SanR1o/SENA/blob/main/TRIMESTRE%20I/03_RECOLECCION%20DE%20INFORMACION/Recoleccion%20de%20informaci%C3%B3n.pdf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../02_MAPA%20DE%20PROCESOS/Mapa%20de%20procesos.pdf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7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../02_MAPA%20DE%20PROCESOS/FACT.png" TargetMode="External"/><Relationship Id="rId3" Type="http://schemas.openxmlformats.org/officeDocument/2006/relationships/hyperlink" Target="../02_MAPA%20DE%20PROCESOS/Diagrama%20proceso%20Motion%20Parts.pdf" TargetMode="External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hyperlink" Target="../02_MAPA%20DE%20PROCESOS/VENTA.png" TargetMode="External"/><Relationship Id="rId11" Type="http://schemas.openxmlformats.org/officeDocument/2006/relationships/image" Target="../media/image30.png"/><Relationship Id="rId5" Type="http://schemas.openxmlformats.org/officeDocument/2006/relationships/image" Target="../media/image7.png"/><Relationship Id="rId10" Type="http://schemas.openxmlformats.org/officeDocument/2006/relationships/hyperlink" Target="../02_MAPA%20DE%20PROCESOS/ENVIO.png" TargetMode="External"/><Relationship Id="rId4" Type="http://schemas.openxmlformats.org/officeDocument/2006/relationships/image" Target="../media/image6.png"/><Relationship Id="rId9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../05_FORMATO%20DE%20CASOS%20DE%20USO/jpg/Modulos!Usuarios_0.jpg" TargetMode="External"/><Relationship Id="rId13" Type="http://schemas.openxmlformats.org/officeDocument/2006/relationships/image" Target="../media/image34.png"/><Relationship Id="rId3" Type="http://schemas.openxmlformats.org/officeDocument/2006/relationships/hyperlink" Target="../05_FORMATO%20DE%20CASOS%20DE%20USO/jpg/Modulos!Reportes_1.jpg" TargetMode="External"/><Relationship Id="rId7" Type="http://schemas.openxmlformats.org/officeDocument/2006/relationships/image" Target="../media/image7.png"/><Relationship Id="rId12" Type="http://schemas.openxmlformats.org/officeDocument/2006/relationships/hyperlink" Target="../05_FORMATO%20DE%20CASOS%20DE%20USO/jpg/Modulos!Inventarios_2.jpg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11" Type="http://schemas.openxmlformats.org/officeDocument/2006/relationships/image" Target="../media/image33.png"/><Relationship Id="rId5" Type="http://schemas.openxmlformats.org/officeDocument/2006/relationships/hyperlink" Target="../05_FORMATO%20DE%20CASOS%20DE%20USO/CasosUso.pdf" TargetMode="External"/><Relationship Id="rId15" Type="http://schemas.openxmlformats.org/officeDocument/2006/relationships/image" Target="../media/image35.png"/><Relationship Id="rId10" Type="http://schemas.openxmlformats.org/officeDocument/2006/relationships/hyperlink" Target="../05_FORMATO%20DE%20CASOS%20DE%20USO/jpg/Modulos!Env&#237;os_4.jpg" TargetMode="External"/><Relationship Id="rId4" Type="http://schemas.openxmlformats.org/officeDocument/2006/relationships/image" Target="../media/image31.png"/><Relationship Id="rId9" Type="http://schemas.openxmlformats.org/officeDocument/2006/relationships/image" Target="../media/image32.png"/><Relationship Id="rId14" Type="http://schemas.openxmlformats.org/officeDocument/2006/relationships/hyperlink" Target="../05_FORMATO%20DE%20CASOS%20DE%20USO/jpg/Modulos!Ventas_3.jpg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../05_FORMATO%20DE%20CASOS%20DE%20USO/PL01%20-%20Casos%20Uso%20Extendido.pdf" TargetMode="External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6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../04_REQUISITOS%20FUNCIONALES%20Y%20NO%20FUNCIONALES/Historia%20de%20Usuarios.docx" TargetMode="External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anR1o/SENA/blob/main/TRIMESTRE%20I/06_VALDACION%20DE%20REQUISITOS/mockup.pdf" TargetMode="External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0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6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11" Type="http://schemas.openxmlformats.org/officeDocument/2006/relationships/image" Target="../media/image20.png"/><Relationship Id="rId5" Type="http://schemas.openxmlformats.org/officeDocument/2006/relationships/image" Target="../media/image15.png"/><Relationship Id="rId10" Type="http://schemas.microsoft.com/office/2007/relationships/hdphoto" Target="../media/hdphoto1.wdp"/><Relationship Id="rId4" Type="http://schemas.openxmlformats.org/officeDocument/2006/relationships/image" Target="../media/image7.png"/><Relationship Id="rId9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jpg"/><Relationship Id="rId9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"/>
          <p:cNvSpPr txBox="1"/>
          <p:nvPr/>
        </p:nvSpPr>
        <p:spPr>
          <a:xfrm>
            <a:off x="1133200" y="2967300"/>
            <a:ext cx="46992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s-MX" sz="5400" b="1" i="0" u="none" strike="noStrike" cap="none" dirty="0">
                <a:solidFill>
                  <a:srgbClr val="3F3F3F"/>
                </a:solidFill>
                <a:latin typeface="Work Sans"/>
                <a:ea typeface="Work Sans"/>
                <a:cs typeface="Work Sans"/>
                <a:sym typeface="Work Sans"/>
              </a:rPr>
              <a:t>Motion Parts</a:t>
            </a:r>
            <a:endParaRPr sz="4000" b="1" i="0" u="none" strike="noStrike" cap="none" dirty="0">
              <a:solidFill>
                <a:srgbClr val="3F3F3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02" name="Google Shape;102;p1"/>
          <p:cNvSpPr txBox="1"/>
          <p:nvPr/>
        </p:nvSpPr>
        <p:spPr>
          <a:xfrm>
            <a:off x="6498775" y="2761828"/>
            <a:ext cx="2001600" cy="2001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103" name="Google Shape;103;p1"/>
          <p:cNvSpPr txBox="1"/>
          <p:nvPr/>
        </p:nvSpPr>
        <p:spPr>
          <a:xfrm>
            <a:off x="8500325" y="2761825"/>
            <a:ext cx="2001600" cy="2001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MX" sz="1600" b="0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Logo Empresa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4" name="Google Shape;104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00338" y="2761825"/>
            <a:ext cx="2001550" cy="200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130;p4">
            <a:extLst>
              <a:ext uri="{FF2B5EF4-FFF2-40B4-BE49-F238E27FC236}">
                <a16:creationId xmlns:a16="http://schemas.microsoft.com/office/drawing/2014/main" id="{E999C96E-A648-308B-BE85-4CCD47571259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43211" y="2967300"/>
            <a:ext cx="1943371" cy="15146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4"/>
          <p:cNvSpPr txBox="1"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Work Sans Medium"/>
              <a:buNone/>
            </a:pPr>
            <a:r>
              <a:rPr lang="es-MX" sz="32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Entregables Proyecto Formativo</a:t>
            </a:r>
            <a:br>
              <a:rPr lang="es-MX" sz="32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</a:br>
            <a:r>
              <a:rPr lang="es-MX" sz="32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por Trimestre</a:t>
            </a:r>
            <a:endParaRPr sz="3200">
              <a:solidFill>
                <a:schemeClr val="lt1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sp>
        <p:nvSpPr>
          <p:cNvPr id="182" name="Google Shape;182;p14"/>
          <p:cNvSpPr txBox="1"/>
          <p:nvPr/>
        </p:nvSpPr>
        <p:spPr>
          <a:xfrm>
            <a:off x="888650" y="1967418"/>
            <a:ext cx="3854400" cy="16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 b="0" i="0" u="sng" strike="noStrike" cap="none" dirty="0">
                <a:solidFill>
                  <a:schemeClr val="hlink"/>
                </a:solidFill>
                <a:latin typeface="Work Sans Light"/>
                <a:ea typeface="Work Sans Light"/>
                <a:cs typeface="Work Sans Light"/>
                <a:sym typeface="Work Sans Light"/>
                <a:hlinkClick r:id="rId3" action="ppaction://hlinkfile"/>
              </a:rPr>
              <a:t>Plan de Proyecto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 b="0" i="0" u="sng" strike="noStrike" cap="none" dirty="0">
                <a:solidFill>
                  <a:schemeClr val="hlink"/>
                </a:solidFill>
                <a:latin typeface="Work Sans Light"/>
                <a:ea typeface="Work Sans Light"/>
                <a:cs typeface="Work Sans Light"/>
                <a:sym typeface="Work Sans Light"/>
                <a:hlinkClick r:id="rId4" action="ppaction://hlinksldjump"/>
              </a:rPr>
              <a:t>Levantamiento de Información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 b="0" i="0" u="sng" strike="noStrike" cap="none" dirty="0">
                <a:solidFill>
                  <a:schemeClr val="hlink"/>
                </a:solidFill>
                <a:latin typeface="Work Sans Light"/>
                <a:ea typeface="Work Sans Light"/>
                <a:cs typeface="Work Sans Light"/>
                <a:sym typeface="Work Sans Light"/>
                <a:hlinkClick r:id="rId5" action="ppaction://hlinksldjump"/>
              </a:rPr>
              <a:t>Diagrama de Procesos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 b="0" i="0" u="sng" strike="noStrike" cap="none" dirty="0">
                <a:solidFill>
                  <a:schemeClr val="hlink"/>
                </a:solidFill>
                <a:latin typeface="Work Sans Light"/>
                <a:ea typeface="Work Sans Light"/>
                <a:cs typeface="Work Sans Light"/>
                <a:sym typeface="Work Sans Light"/>
                <a:hlinkClick r:id="rId6" action="ppaction://hlinksldjump"/>
              </a:rPr>
              <a:t>IEEE-830 o Historias de Usuario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 b="0" i="0" u="sng" strike="noStrike" cap="none" dirty="0">
                <a:solidFill>
                  <a:schemeClr val="hlink"/>
                </a:solidFill>
                <a:latin typeface="Work Sans Light"/>
                <a:ea typeface="Work Sans Light"/>
                <a:cs typeface="Work Sans Light"/>
                <a:sym typeface="Work Sans Light"/>
                <a:hlinkClick r:id="rId7" action="ppaction://hlinksldjump"/>
              </a:rPr>
              <a:t>Diagrama Casos de Uso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 b="0" i="0" u="sng" strike="noStrike" cap="none" dirty="0">
                <a:solidFill>
                  <a:schemeClr val="hlink"/>
                </a:solidFill>
                <a:latin typeface="Work Sans Light"/>
                <a:ea typeface="Work Sans Light"/>
                <a:cs typeface="Work Sans Light"/>
                <a:sym typeface="Work Sans Light"/>
                <a:hlinkClick r:id="rId8" action="ppaction://hlinksldjump"/>
              </a:rPr>
              <a:t>Casos de Uso Extendido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 b="0" i="0" u="sng" strike="noStrike" cap="none" dirty="0">
                <a:solidFill>
                  <a:schemeClr val="hlink"/>
                </a:solidFill>
                <a:latin typeface="Work Sans Light"/>
                <a:ea typeface="Work Sans Light"/>
                <a:cs typeface="Work Sans Light"/>
                <a:sym typeface="Work Sans Light"/>
                <a:hlinkClick r:id="rId9" action="ppaction://hlinksldjump"/>
              </a:rPr>
              <a:t>Prototipo No Funcional - Wireframes</a:t>
            </a:r>
            <a:endParaRPr sz="1400" b="0" i="0" u="none" strike="noStrike" cap="none" dirty="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grpSp>
        <p:nvGrpSpPr>
          <p:cNvPr id="183" name="Google Shape;183;p14"/>
          <p:cNvGrpSpPr/>
          <p:nvPr/>
        </p:nvGrpSpPr>
        <p:grpSpPr>
          <a:xfrm>
            <a:off x="634304" y="1581078"/>
            <a:ext cx="3239167" cy="347863"/>
            <a:chOff x="668953" y="1494678"/>
            <a:chExt cx="3239167" cy="347863"/>
          </a:xfrm>
        </p:grpSpPr>
        <p:sp>
          <p:nvSpPr>
            <p:cNvPr id="184" name="Google Shape;184;p14"/>
            <p:cNvSpPr/>
            <p:nvPr/>
          </p:nvSpPr>
          <p:spPr>
            <a:xfrm>
              <a:off x="781688" y="1796822"/>
              <a:ext cx="971956" cy="45719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185;p14"/>
            <p:cNvSpPr txBox="1"/>
            <p:nvPr/>
          </p:nvSpPr>
          <p:spPr>
            <a:xfrm>
              <a:off x="668953" y="1494678"/>
              <a:ext cx="3239167" cy="2945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8AA00"/>
                </a:buClr>
                <a:buSzPts val="1800"/>
                <a:buFont typeface="Work Sans Light"/>
                <a:buNone/>
              </a:pPr>
              <a:r>
                <a:rPr lang="es-MX" sz="1800" b="1" i="0" u="none" strike="noStrike" cap="none">
                  <a:solidFill>
                    <a:srgbClr val="38AA00"/>
                  </a:solidFill>
                  <a:latin typeface="Work Sans Light"/>
                  <a:ea typeface="Work Sans Light"/>
                  <a:cs typeface="Work Sans Light"/>
                  <a:sym typeface="Work Sans Light"/>
                </a:rPr>
                <a:t>Primer Trimestre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6" name="Google Shape;186;p14"/>
          <p:cNvSpPr txBox="1"/>
          <p:nvPr/>
        </p:nvSpPr>
        <p:spPr>
          <a:xfrm>
            <a:off x="761476" y="4181698"/>
            <a:ext cx="3854400" cy="22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 b="0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Modelo Entidad Relación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 b="0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Modelo Relacional</a:t>
            </a:r>
            <a:endParaRPr sz="1400" b="0" i="0" u="none" strike="noStrike" cap="none" dirty="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Light"/>
              <a:buChar char="•"/>
            </a:pPr>
            <a:r>
              <a:rPr lang="es-MX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Diagrama de clases</a:t>
            </a:r>
            <a:endParaRPr dirty="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 b="0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Diccionario de Datos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 b="0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Script de la BBDD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 b="0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Sentencias DDL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 b="0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Consultas DML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 b="0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Automatización de la BBDD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 b="0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Sistema de Información Web – Servidor Local</a:t>
            </a:r>
            <a:endParaRPr sz="1400" b="0" i="0" u="none" strike="noStrike" cap="none" dirty="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grpSp>
        <p:nvGrpSpPr>
          <p:cNvPr id="187" name="Google Shape;187;p14"/>
          <p:cNvGrpSpPr/>
          <p:nvPr/>
        </p:nvGrpSpPr>
        <p:grpSpPr>
          <a:xfrm>
            <a:off x="456234" y="3809557"/>
            <a:ext cx="3239167" cy="347863"/>
            <a:chOff x="668953" y="1494678"/>
            <a:chExt cx="3239167" cy="347863"/>
          </a:xfrm>
        </p:grpSpPr>
        <p:sp>
          <p:nvSpPr>
            <p:cNvPr id="188" name="Google Shape;188;p14"/>
            <p:cNvSpPr/>
            <p:nvPr/>
          </p:nvSpPr>
          <p:spPr>
            <a:xfrm>
              <a:off x="781688" y="1796822"/>
              <a:ext cx="971956" cy="45719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189;p14"/>
            <p:cNvSpPr txBox="1"/>
            <p:nvPr/>
          </p:nvSpPr>
          <p:spPr>
            <a:xfrm>
              <a:off x="668953" y="1494678"/>
              <a:ext cx="3239167" cy="2945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8AA00"/>
                </a:buClr>
                <a:buSzPts val="1800"/>
                <a:buFont typeface="Work Sans Light"/>
                <a:buNone/>
              </a:pPr>
              <a:r>
                <a:rPr lang="es-MX" sz="1800" b="1" i="0" u="none" strike="noStrike" cap="none">
                  <a:solidFill>
                    <a:srgbClr val="38AA00"/>
                  </a:solidFill>
                  <a:latin typeface="Work Sans Light"/>
                  <a:ea typeface="Work Sans Light"/>
                  <a:cs typeface="Work Sans Light"/>
                  <a:sym typeface="Work Sans Light"/>
                </a:rPr>
                <a:t>Segundo Trimestre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0" name="Google Shape;190;p14"/>
          <p:cNvGrpSpPr/>
          <p:nvPr/>
        </p:nvGrpSpPr>
        <p:grpSpPr>
          <a:xfrm>
            <a:off x="4902545" y="2675450"/>
            <a:ext cx="3239167" cy="347863"/>
            <a:chOff x="668953" y="1494678"/>
            <a:chExt cx="3239167" cy="347863"/>
          </a:xfrm>
        </p:grpSpPr>
        <p:sp>
          <p:nvSpPr>
            <p:cNvPr id="191" name="Google Shape;191;p14"/>
            <p:cNvSpPr/>
            <p:nvPr/>
          </p:nvSpPr>
          <p:spPr>
            <a:xfrm>
              <a:off x="781688" y="1796822"/>
              <a:ext cx="971956" cy="45719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" name="Google Shape;192;p14"/>
            <p:cNvSpPr txBox="1"/>
            <p:nvPr/>
          </p:nvSpPr>
          <p:spPr>
            <a:xfrm>
              <a:off x="668953" y="1494678"/>
              <a:ext cx="3239167" cy="2945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8AA00"/>
                </a:buClr>
                <a:buSzPts val="1800"/>
                <a:buFont typeface="Work Sans Light"/>
                <a:buNone/>
              </a:pPr>
              <a:r>
                <a:rPr lang="es-MX" sz="1800" b="1" i="0" u="none" strike="noStrike" cap="none">
                  <a:solidFill>
                    <a:srgbClr val="38AA00"/>
                  </a:solidFill>
                  <a:latin typeface="Work Sans Light"/>
                  <a:ea typeface="Work Sans Light"/>
                  <a:cs typeface="Work Sans Light"/>
                  <a:sym typeface="Work Sans Light"/>
                </a:rPr>
                <a:t>Tercer Trimestre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3" name="Google Shape;193;p14"/>
          <p:cNvSpPr txBox="1"/>
          <p:nvPr/>
        </p:nvSpPr>
        <p:spPr>
          <a:xfrm>
            <a:off x="5138058" y="3116381"/>
            <a:ext cx="3854368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 b="0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Planeación de Pruebas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 b="0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Ejecución de Pruebas</a:t>
            </a:r>
            <a:endParaRPr sz="1400" b="0" i="0" u="none" strike="noStrike" cap="none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grpSp>
        <p:nvGrpSpPr>
          <p:cNvPr id="194" name="Google Shape;194;p14"/>
          <p:cNvGrpSpPr/>
          <p:nvPr/>
        </p:nvGrpSpPr>
        <p:grpSpPr>
          <a:xfrm>
            <a:off x="4909555" y="4722219"/>
            <a:ext cx="3239167" cy="347863"/>
            <a:chOff x="668953" y="1494678"/>
            <a:chExt cx="3239167" cy="347863"/>
          </a:xfrm>
        </p:grpSpPr>
        <p:sp>
          <p:nvSpPr>
            <p:cNvPr id="195" name="Google Shape;195;p14"/>
            <p:cNvSpPr/>
            <p:nvPr/>
          </p:nvSpPr>
          <p:spPr>
            <a:xfrm>
              <a:off x="781688" y="1796822"/>
              <a:ext cx="971956" cy="45719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196;p14"/>
            <p:cNvSpPr txBox="1"/>
            <p:nvPr/>
          </p:nvSpPr>
          <p:spPr>
            <a:xfrm>
              <a:off x="668953" y="1494678"/>
              <a:ext cx="3239167" cy="2945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8AA00"/>
                </a:buClr>
                <a:buSzPts val="1800"/>
                <a:buFont typeface="Work Sans Light"/>
                <a:buNone/>
              </a:pPr>
              <a:r>
                <a:rPr lang="es-MX" sz="1800" b="1" i="0" u="none" strike="noStrike" cap="none">
                  <a:solidFill>
                    <a:srgbClr val="38AA00"/>
                  </a:solidFill>
                  <a:latin typeface="Work Sans Light"/>
                  <a:ea typeface="Work Sans Light"/>
                  <a:cs typeface="Work Sans Light"/>
                  <a:sym typeface="Work Sans Light"/>
                </a:rPr>
                <a:t>Cuarto Trimestre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7" name="Google Shape;197;p14"/>
          <p:cNvSpPr txBox="1"/>
          <p:nvPr/>
        </p:nvSpPr>
        <p:spPr>
          <a:xfrm>
            <a:off x="5138058" y="5219739"/>
            <a:ext cx="3854368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 b="0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Manual de Instalación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 b="0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Configuración del Servidor de Aplicaciones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 b="0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Configuración del Servidor de BBDD</a:t>
            </a:r>
            <a:endParaRPr sz="1400" b="0" i="0" u="none" strike="noStrike" cap="none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grpSp>
        <p:nvGrpSpPr>
          <p:cNvPr id="198" name="Google Shape;198;p14"/>
          <p:cNvGrpSpPr/>
          <p:nvPr/>
        </p:nvGrpSpPr>
        <p:grpSpPr>
          <a:xfrm>
            <a:off x="8350341" y="3568215"/>
            <a:ext cx="3239167" cy="347863"/>
            <a:chOff x="668953" y="1494678"/>
            <a:chExt cx="3239167" cy="347863"/>
          </a:xfrm>
        </p:grpSpPr>
        <p:sp>
          <p:nvSpPr>
            <p:cNvPr id="199" name="Google Shape;199;p14"/>
            <p:cNvSpPr/>
            <p:nvPr/>
          </p:nvSpPr>
          <p:spPr>
            <a:xfrm>
              <a:off x="781688" y="1796822"/>
              <a:ext cx="971956" cy="45719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200;p14"/>
            <p:cNvSpPr txBox="1"/>
            <p:nvPr/>
          </p:nvSpPr>
          <p:spPr>
            <a:xfrm>
              <a:off x="668953" y="1494678"/>
              <a:ext cx="3239167" cy="2945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8AA00"/>
                </a:buClr>
                <a:buSzPts val="1800"/>
                <a:buFont typeface="Work Sans Light"/>
                <a:buNone/>
              </a:pPr>
              <a:r>
                <a:rPr lang="es-MX" sz="1800" b="1" i="0" u="none" strike="noStrike" cap="none">
                  <a:solidFill>
                    <a:srgbClr val="38AA00"/>
                  </a:solidFill>
                  <a:latin typeface="Work Sans Light"/>
                  <a:ea typeface="Work Sans Light"/>
                  <a:cs typeface="Work Sans Light"/>
                  <a:sym typeface="Work Sans Light"/>
                </a:rPr>
                <a:t>Quinto Trimestre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1" name="Google Shape;201;p14"/>
          <p:cNvSpPr txBox="1"/>
          <p:nvPr/>
        </p:nvSpPr>
        <p:spPr>
          <a:xfrm>
            <a:off x="8578844" y="4065735"/>
            <a:ext cx="2750090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 b="0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Manual de Usuario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 b="0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Sistema de Información Web – Servidor Externo</a:t>
            </a:r>
            <a:endParaRPr sz="1400" b="0" i="0" u="none" strike="noStrike" cap="none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pic>
        <p:nvPicPr>
          <p:cNvPr id="202" name="Google Shape;202;p14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9775119" y="240150"/>
            <a:ext cx="108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14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8463076" y="240150"/>
            <a:ext cx="1385660" cy="108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>
          <a:extLst>
            <a:ext uri="{FF2B5EF4-FFF2-40B4-BE49-F238E27FC236}">
              <a16:creationId xmlns:a16="http://schemas.microsoft.com/office/drawing/2014/main" id="{6ADFC697-2112-5B1F-E7DF-DFB53F5069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0">
            <a:extLst>
              <a:ext uri="{FF2B5EF4-FFF2-40B4-BE49-F238E27FC236}">
                <a16:creationId xmlns:a16="http://schemas.microsoft.com/office/drawing/2014/main" id="{6847353B-ABDF-6A6F-EBD4-6EEE3F37069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lang="es-MX" sz="3600" u="sng" dirty="0">
                <a:solidFill>
                  <a:schemeClr val="bg1"/>
                </a:solidFill>
                <a:latin typeface="Work Sans Medium"/>
                <a:ea typeface="Work Sans Medium"/>
                <a:cs typeface="Work Sans Medium"/>
                <a:sym typeface="Work Sans Medium"/>
                <a:hlinkClick r:id="rId3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Levantamiento de información</a:t>
            </a:r>
            <a:endParaRPr sz="3600" u="sng" dirty="0">
              <a:solidFill>
                <a:schemeClr val="bg1"/>
              </a:solidFill>
            </a:endParaRPr>
          </a:p>
        </p:txBody>
      </p:sp>
      <p:pic>
        <p:nvPicPr>
          <p:cNvPr id="169" name="Google Shape;169;p10">
            <a:extLst>
              <a:ext uri="{FF2B5EF4-FFF2-40B4-BE49-F238E27FC236}">
                <a16:creationId xmlns:a16="http://schemas.microsoft.com/office/drawing/2014/main" id="{B8DB8426-077A-5446-C084-5E885D340523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775119" y="240150"/>
            <a:ext cx="108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10">
            <a:extLst>
              <a:ext uri="{FF2B5EF4-FFF2-40B4-BE49-F238E27FC236}">
                <a16:creationId xmlns:a16="http://schemas.microsoft.com/office/drawing/2014/main" id="{A6276389-CA2E-7217-4DC0-6523E6A1BB49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558829" y="233262"/>
            <a:ext cx="1385660" cy="10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CC1C04EC-516E-E1D4-42BF-FC1D425FDD83}"/>
              </a:ext>
            </a:extLst>
          </p:cNvPr>
          <p:cNvSpPr txBox="1"/>
          <p:nvPr/>
        </p:nvSpPr>
        <p:spPr>
          <a:xfrm>
            <a:off x="941060" y="1580227"/>
            <a:ext cx="1106129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01600" indent="-184150" algn="ctr" rtl="0"/>
            <a:r>
              <a:rPr lang="es-MX" sz="1600" b="1" i="1" u="none" strike="noStrike" dirty="0">
                <a:solidFill>
                  <a:srgbClr val="000000"/>
                </a:solidFill>
                <a:effectLst/>
                <a:latin typeface="Work Sans Light" pitchFamily="2" charset="0"/>
              </a:rPr>
              <a:t>Se hizo el análisis de la información por categoría</a:t>
            </a:r>
            <a:endParaRPr lang="es-MX" sz="1600" b="1" i="1" dirty="0">
              <a:effectLst/>
              <a:latin typeface="Work Sans Light" pitchFamily="2" charset="0"/>
            </a:endParaRPr>
          </a:p>
          <a:p>
            <a:pPr rtl="0" fontAlgn="base"/>
            <a:br>
              <a:rPr lang="es-MX" sz="1600" b="0" dirty="0">
                <a:effectLst/>
                <a:latin typeface="Work Sans Light" pitchFamily="2" charset="0"/>
              </a:rPr>
            </a:br>
            <a:r>
              <a:rPr lang="es-MX" sz="1600" b="0" i="0" u="none" strike="noStrike" dirty="0">
                <a:solidFill>
                  <a:srgbClr val="000000"/>
                </a:solidFill>
                <a:effectLst/>
                <a:latin typeface="Work Sans" pitchFamily="2" charset="0"/>
              </a:rPr>
              <a:t>Objetivo del Ecommerce y Visión</a:t>
            </a:r>
          </a:p>
          <a:p>
            <a:pPr rtl="0" fontAlgn="base"/>
            <a:br>
              <a:rPr lang="es-MX" sz="1600" b="0" dirty="0">
                <a:effectLst/>
              </a:rPr>
            </a:br>
            <a:r>
              <a:rPr lang="es-MX" sz="1600" b="0" i="0" u="none" strike="noStrike" dirty="0">
                <a:solidFill>
                  <a:srgbClr val="000000"/>
                </a:solidFill>
                <a:effectLst/>
                <a:latin typeface="Work Sans" pitchFamily="2" charset="0"/>
              </a:rPr>
              <a:t>Productos e Inventario</a:t>
            </a:r>
          </a:p>
          <a:p>
            <a:pPr rtl="0" fontAlgn="base"/>
            <a:br>
              <a:rPr lang="es-MX" sz="1600" b="0" dirty="0">
                <a:effectLst/>
              </a:rPr>
            </a:br>
            <a:r>
              <a:rPr lang="es-MX" sz="1600" b="0" i="0" u="none" strike="noStrike" dirty="0">
                <a:solidFill>
                  <a:srgbClr val="000000"/>
                </a:solidFill>
                <a:effectLst/>
                <a:latin typeface="Work Sans" pitchFamily="2" charset="0"/>
              </a:rPr>
              <a:t>Integración con la Facturación Electrónica</a:t>
            </a:r>
          </a:p>
          <a:p>
            <a:pPr rtl="0" fontAlgn="base"/>
            <a:br>
              <a:rPr lang="es-MX" sz="1600" b="0" dirty="0">
                <a:effectLst/>
              </a:rPr>
            </a:br>
            <a:r>
              <a:rPr lang="es-MX" sz="1600" b="0" i="0" u="none" strike="noStrike" dirty="0">
                <a:solidFill>
                  <a:srgbClr val="000000"/>
                </a:solidFill>
                <a:effectLst/>
                <a:latin typeface="Work Sans" pitchFamily="2" charset="0"/>
              </a:rPr>
              <a:t>Proceso de Pago y Métodos de Pago</a:t>
            </a:r>
          </a:p>
          <a:p>
            <a:pPr rtl="0" fontAlgn="base"/>
            <a:br>
              <a:rPr lang="es-MX" sz="1600" b="0" dirty="0">
                <a:effectLst/>
              </a:rPr>
            </a:br>
            <a:r>
              <a:rPr lang="es-MX" sz="1600" b="0" i="0" u="none" strike="noStrike" dirty="0">
                <a:solidFill>
                  <a:srgbClr val="000000"/>
                </a:solidFill>
                <a:effectLst/>
                <a:latin typeface="Work Sans" pitchFamily="2" charset="0"/>
              </a:rPr>
              <a:t>Perfil de los Clientes y la Experiencia</a:t>
            </a:r>
          </a:p>
          <a:p>
            <a:pPr rtl="0" fontAlgn="base"/>
            <a:br>
              <a:rPr lang="es-MX" sz="1600" b="0" dirty="0">
                <a:effectLst/>
              </a:rPr>
            </a:br>
            <a:r>
              <a:rPr lang="es-MX" sz="1600" b="0" i="0" u="none" strike="noStrike" dirty="0">
                <a:solidFill>
                  <a:srgbClr val="000000"/>
                </a:solidFill>
                <a:effectLst/>
                <a:latin typeface="Work Sans" pitchFamily="2" charset="0"/>
              </a:rPr>
              <a:t>Logística y Envíos</a:t>
            </a:r>
          </a:p>
          <a:p>
            <a:pPr rtl="0" fontAlgn="base"/>
            <a:br>
              <a:rPr lang="es-MX" sz="1600" b="0" dirty="0">
                <a:effectLst/>
              </a:rPr>
            </a:br>
            <a:r>
              <a:rPr lang="es-MX" sz="1600" b="0" i="0" u="none" strike="noStrike" dirty="0">
                <a:solidFill>
                  <a:srgbClr val="000000"/>
                </a:solidFill>
                <a:effectLst/>
                <a:latin typeface="Work Sans" pitchFamily="2" charset="0"/>
              </a:rPr>
              <a:t>Administración y Control del Sistema</a:t>
            </a:r>
          </a:p>
          <a:p>
            <a:pPr rtl="0" fontAlgn="base"/>
            <a:br>
              <a:rPr lang="es-MX" sz="1600" b="0" dirty="0">
                <a:effectLst/>
              </a:rPr>
            </a:br>
            <a:r>
              <a:rPr lang="es-MX" sz="1600" b="0" i="0" u="none" strike="noStrike" dirty="0">
                <a:solidFill>
                  <a:srgbClr val="000000"/>
                </a:solidFill>
                <a:effectLst/>
                <a:latin typeface="Work Sans" pitchFamily="2" charset="0"/>
              </a:rPr>
              <a:t>Seguridad y Cumplimiento Normativo</a:t>
            </a:r>
          </a:p>
          <a:p>
            <a:pPr rtl="0" fontAlgn="base"/>
            <a:br>
              <a:rPr lang="es-MX" sz="1600" b="0" dirty="0">
                <a:effectLst/>
              </a:rPr>
            </a:br>
            <a:r>
              <a:rPr lang="es-MX" sz="1600" b="0" i="0" u="none" strike="noStrike" dirty="0">
                <a:solidFill>
                  <a:srgbClr val="000000"/>
                </a:solidFill>
                <a:effectLst/>
                <a:latin typeface="Work Sans" pitchFamily="2" charset="0"/>
              </a:rPr>
              <a:t>Expectativas de Resultados y Éxito del Proyecto</a:t>
            </a:r>
            <a:br>
              <a:rPr lang="es-MX" b="0" dirty="0">
                <a:effectLst/>
                <a:latin typeface="Work Sans Light" pitchFamily="2" charset="0"/>
              </a:rPr>
            </a:br>
            <a:endParaRPr lang="es-MX" dirty="0">
              <a:latin typeface="Work Sans Light" pitchFamily="2" charset="0"/>
            </a:endParaRPr>
          </a:p>
        </p:txBody>
      </p:sp>
      <p:sp>
        <p:nvSpPr>
          <p:cNvPr id="2" name="Google Shape;182;p14">
            <a:extLst>
              <a:ext uri="{FF2B5EF4-FFF2-40B4-BE49-F238E27FC236}">
                <a16:creationId xmlns:a16="http://schemas.microsoft.com/office/drawing/2014/main" id="{37515824-5C00-A52C-85F1-83A4FD598207}"/>
              </a:ext>
            </a:extLst>
          </p:cNvPr>
          <p:cNvSpPr txBox="1"/>
          <p:nvPr/>
        </p:nvSpPr>
        <p:spPr>
          <a:xfrm>
            <a:off x="7603556" y="5544200"/>
            <a:ext cx="3918633" cy="6629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r>
              <a:rPr lang="es-MX" sz="1800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  <a:hlinkClick r:id="rId6" action="ppaction://hlinkfile"/>
              </a:rPr>
              <a:t>Análisis de la información PDF                                                   </a:t>
            </a:r>
            <a:r>
              <a:rPr lang="es-MX" sz="1800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  <a:hlinkClick r:id="rId3" action="ppaction://hlinkfile"/>
              </a:rPr>
              <a:t>Análisis de la información </a:t>
            </a:r>
            <a:r>
              <a:rPr lang="es-MX" sz="1800" dirty="0" err="1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  <a:hlinkClick r:id="rId3" action="ppaction://hlinkfile"/>
              </a:rPr>
              <a:t>excel</a:t>
            </a:r>
            <a:endParaRPr sz="1800" b="0" i="0" u="none" strike="noStrike" cap="none" dirty="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97E2D7E-20C0-4D26-BB51-583E1E58C13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3871"/>
          <a:stretch/>
        </p:blipFill>
        <p:spPr>
          <a:xfrm>
            <a:off x="7808687" y="2409026"/>
            <a:ext cx="3293176" cy="3151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7365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>
          <a:extLst>
            <a:ext uri="{FF2B5EF4-FFF2-40B4-BE49-F238E27FC236}">
              <a16:creationId xmlns:a16="http://schemas.microsoft.com/office/drawing/2014/main" id="{D1CB378E-2F2B-2C04-2FEC-449472465A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0">
            <a:extLst>
              <a:ext uri="{FF2B5EF4-FFF2-40B4-BE49-F238E27FC236}">
                <a16:creationId xmlns:a16="http://schemas.microsoft.com/office/drawing/2014/main" id="{46833AF8-33F9-4271-005C-86096E17055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lang="es-MX" sz="3600" u="sng" dirty="0">
                <a:solidFill>
                  <a:schemeClr val="bg1"/>
                </a:solidFill>
                <a:latin typeface="Work Sans Medium"/>
                <a:ea typeface="Work Sans Medium"/>
                <a:cs typeface="Work Sans Medium"/>
                <a:sym typeface="Work Sans Medium"/>
                <a:hlinkClick r:id="rId3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Levantamiento de información</a:t>
            </a:r>
            <a:endParaRPr sz="3600" u="sng" dirty="0">
              <a:solidFill>
                <a:schemeClr val="bg1"/>
              </a:solidFill>
            </a:endParaRPr>
          </a:p>
        </p:txBody>
      </p:sp>
      <p:pic>
        <p:nvPicPr>
          <p:cNvPr id="169" name="Google Shape;169;p10">
            <a:extLst>
              <a:ext uri="{FF2B5EF4-FFF2-40B4-BE49-F238E27FC236}">
                <a16:creationId xmlns:a16="http://schemas.microsoft.com/office/drawing/2014/main" id="{4E2BEA57-532D-A28E-0AA9-C60F24EC089D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775119" y="240150"/>
            <a:ext cx="108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10">
            <a:extLst>
              <a:ext uri="{FF2B5EF4-FFF2-40B4-BE49-F238E27FC236}">
                <a16:creationId xmlns:a16="http://schemas.microsoft.com/office/drawing/2014/main" id="{845AEA6E-9B69-FE3C-800B-8E58E08C98D2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558829" y="233262"/>
            <a:ext cx="1385660" cy="10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82;p14">
            <a:extLst>
              <a:ext uri="{FF2B5EF4-FFF2-40B4-BE49-F238E27FC236}">
                <a16:creationId xmlns:a16="http://schemas.microsoft.com/office/drawing/2014/main" id="{A71AE185-3737-80EF-5890-4BC86F6CAAB2}"/>
              </a:ext>
            </a:extLst>
          </p:cNvPr>
          <p:cNvSpPr txBox="1"/>
          <p:nvPr/>
        </p:nvSpPr>
        <p:spPr>
          <a:xfrm>
            <a:off x="985684" y="6042081"/>
            <a:ext cx="105156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r>
              <a:rPr lang="es-MX" sz="1800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  <a:hlinkClick r:id="rId6"/>
              </a:rPr>
              <a:t>Análisis de la información PDF</a:t>
            </a:r>
            <a:r>
              <a:rPr lang="es-MX" sz="1800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                                                  </a:t>
            </a:r>
            <a:r>
              <a:rPr lang="es-MX" sz="1800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  <a:hlinkClick r:id="rId7"/>
              </a:rPr>
              <a:t>Análisis de la información </a:t>
            </a:r>
            <a:r>
              <a:rPr lang="es-MX" sz="1800" dirty="0" err="1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  <a:hlinkClick r:id="rId7"/>
              </a:rPr>
              <a:t>excel</a:t>
            </a:r>
            <a:endParaRPr sz="1800" b="0" i="0" u="none" strike="noStrike" cap="none" dirty="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3C2B0787-600C-49B2-29B3-FCFA3CA07885}"/>
              </a:ext>
            </a:extLst>
          </p:cNvPr>
          <p:cNvSpPr txBox="1"/>
          <p:nvPr/>
        </p:nvSpPr>
        <p:spPr>
          <a:xfrm>
            <a:off x="565355" y="1607319"/>
            <a:ext cx="11061290" cy="49244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01600" indent="-184150" algn="ctr" rtl="0"/>
            <a:r>
              <a:rPr lang="es-MX" sz="1600" b="1" i="1" u="none" strike="noStrike" dirty="0">
                <a:solidFill>
                  <a:srgbClr val="000000"/>
                </a:solidFill>
                <a:effectLst/>
                <a:latin typeface="Work Sans Light" pitchFamily="2" charset="0"/>
              </a:rPr>
              <a:t>Se hizo el análisis de la información por categoría</a:t>
            </a:r>
            <a:endParaRPr lang="es-MX" sz="1600" b="1" i="1" dirty="0">
              <a:effectLst/>
              <a:latin typeface="Work Sans Light" pitchFamily="2" charset="0"/>
            </a:endParaRPr>
          </a:p>
          <a:p>
            <a:pPr rtl="0">
              <a:spcBef>
                <a:spcPts val="1200"/>
              </a:spcBef>
              <a:spcAft>
                <a:spcPts val="1200"/>
              </a:spcAft>
            </a:pPr>
            <a:br>
              <a:rPr lang="es-MX" sz="1600" b="0" dirty="0">
                <a:effectLst/>
                <a:latin typeface="Work Sans Light" pitchFamily="2" charset="0"/>
              </a:rPr>
            </a:br>
            <a:r>
              <a:rPr lang="es-MX" sz="1600" b="1" i="0" u="none" strike="noStrike" dirty="0">
                <a:solidFill>
                  <a:srgbClr val="000000"/>
                </a:solidFill>
                <a:effectLst/>
                <a:latin typeface="Work Sans Light" pitchFamily="2" charset="0"/>
              </a:rPr>
              <a:t>Objetivo del Ecommerce y Visión</a:t>
            </a:r>
            <a:r>
              <a:rPr lang="es-MX" sz="1600" b="0" i="0" u="none" strike="noStrike" dirty="0">
                <a:solidFill>
                  <a:srgbClr val="000000"/>
                </a:solidFill>
                <a:effectLst/>
                <a:latin typeface="Work Sans Light" pitchFamily="2" charset="0"/>
              </a:rPr>
              <a:t> | Optimizar ventas, ampliar la base de clientes y fortalecer la relación con ellos mediante una plataforma moderna. Se espera incrementar las ventas un 20-30% en el primer año.</a:t>
            </a:r>
            <a:endParaRPr lang="es-MX" sz="1600" b="0" dirty="0">
              <a:effectLst/>
              <a:latin typeface="Work Sans Light" pitchFamily="2" charset="0"/>
            </a:endParaRPr>
          </a:p>
          <a:p>
            <a:pPr rtl="0">
              <a:spcBef>
                <a:spcPts val="1200"/>
              </a:spcBef>
              <a:spcAft>
                <a:spcPts val="1200"/>
              </a:spcAft>
            </a:pPr>
            <a:r>
              <a:rPr lang="es-MX" sz="1600" b="1" i="0" u="none" strike="noStrike" dirty="0">
                <a:solidFill>
                  <a:srgbClr val="000000"/>
                </a:solidFill>
                <a:effectLst/>
                <a:latin typeface="Work Sans Light" pitchFamily="2" charset="0"/>
              </a:rPr>
              <a:t>Productos e Inventario</a:t>
            </a:r>
            <a:r>
              <a:rPr lang="es-MX" sz="1600" b="0" i="0" u="none" strike="noStrike" dirty="0">
                <a:solidFill>
                  <a:srgbClr val="000000"/>
                </a:solidFill>
                <a:effectLst/>
                <a:latin typeface="Work Sans Light" pitchFamily="2" charset="0"/>
              </a:rPr>
              <a:t> | Inventario organizado por categorías con referencias únicas y detalles técnicos. Catálogo con descripciones completas, imágenes de alta calidad y compatibilidad precisa. Automatización en la actualización del inventario.</a:t>
            </a:r>
            <a:endParaRPr lang="es-MX" sz="1600" b="0" dirty="0">
              <a:effectLst/>
              <a:latin typeface="Work Sans Light" pitchFamily="2" charset="0"/>
            </a:endParaRPr>
          </a:p>
          <a:p>
            <a:pPr rtl="0">
              <a:spcBef>
                <a:spcPts val="1200"/>
              </a:spcBef>
              <a:spcAft>
                <a:spcPts val="1200"/>
              </a:spcAft>
            </a:pPr>
            <a:r>
              <a:rPr lang="es-MX" sz="1600" b="1" i="0" u="none" strike="noStrike" dirty="0">
                <a:solidFill>
                  <a:srgbClr val="000000"/>
                </a:solidFill>
                <a:effectLst/>
                <a:latin typeface="Work Sans Light" pitchFamily="2" charset="0"/>
              </a:rPr>
              <a:t>Integración con la Facturación Electrónica</a:t>
            </a:r>
            <a:r>
              <a:rPr lang="es-MX" sz="1600" b="0" i="0" u="none" strike="noStrike" dirty="0">
                <a:solidFill>
                  <a:srgbClr val="000000"/>
                </a:solidFill>
                <a:effectLst/>
                <a:latin typeface="Work Sans Light" pitchFamily="2" charset="0"/>
              </a:rPr>
              <a:t> | Integración con MAIAERP para automatizar la facturación. Cumplimiento con estándares de la DIAN y validación en tiempo real.</a:t>
            </a:r>
            <a:endParaRPr lang="es-MX" sz="1600" b="0" dirty="0">
              <a:effectLst/>
              <a:latin typeface="Work Sans Light" pitchFamily="2" charset="0"/>
            </a:endParaRPr>
          </a:p>
          <a:p>
            <a:pPr rtl="0">
              <a:spcBef>
                <a:spcPts val="1200"/>
              </a:spcBef>
              <a:spcAft>
                <a:spcPts val="1200"/>
              </a:spcAft>
            </a:pPr>
            <a:r>
              <a:rPr lang="es-MX" sz="1600" b="1" i="0" u="none" strike="noStrike" dirty="0">
                <a:solidFill>
                  <a:srgbClr val="000000"/>
                </a:solidFill>
                <a:effectLst/>
                <a:latin typeface="Work Sans Light" pitchFamily="2" charset="0"/>
              </a:rPr>
              <a:t>Proceso de Pago y Métodos de Pago</a:t>
            </a:r>
            <a:r>
              <a:rPr lang="es-MX" sz="1600" b="0" i="0" u="none" strike="noStrike" dirty="0">
                <a:solidFill>
                  <a:srgbClr val="000000"/>
                </a:solidFill>
                <a:effectLst/>
                <a:latin typeface="Work Sans Light" pitchFamily="2" charset="0"/>
              </a:rPr>
              <a:t> | Métodos de pago: tarjeta de crédito, débito, transferencias bancarias y pagos en efectivo. Posibilidad de financiamiento en colaboración con entidades bancarias. Cumplimiento con estándares PCI DSS para garantizar seguridad en pagos.</a:t>
            </a:r>
            <a:endParaRPr lang="es-MX" sz="1600" b="0" dirty="0">
              <a:effectLst/>
              <a:latin typeface="Work Sans Light" pitchFamily="2" charset="0"/>
            </a:endParaRPr>
          </a:p>
          <a:p>
            <a:br>
              <a:rPr lang="es-MX" b="0" dirty="0">
                <a:effectLst/>
                <a:latin typeface="Work Sans Light" pitchFamily="2" charset="0"/>
              </a:rPr>
            </a:br>
            <a:br>
              <a:rPr lang="es-MX" b="0" dirty="0">
                <a:effectLst/>
                <a:latin typeface="Work Sans Light" pitchFamily="2" charset="0"/>
              </a:rPr>
            </a:br>
            <a:endParaRPr lang="es-MX" dirty="0">
              <a:latin typeface="Work Sans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24645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>
          <a:extLst>
            <a:ext uri="{FF2B5EF4-FFF2-40B4-BE49-F238E27FC236}">
              <a16:creationId xmlns:a16="http://schemas.microsoft.com/office/drawing/2014/main" id="{FDE64A1D-10F6-3B54-7E43-E7D07EBA48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0">
            <a:extLst>
              <a:ext uri="{FF2B5EF4-FFF2-40B4-BE49-F238E27FC236}">
                <a16:creationId xmlns:a16="http://schemas.microsoft.com/office/drawing/2014/main" id="{34AA1A41-8C8E-F2E4-E487-C4A77F3648F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lang="es-MX" sz="3600" u="sng" dirty="0">
                <a:solidFill>
                  <a:schemeClr val="bg1"/>
                </a:solidFill>
                <a:latin typeface="Work Sans Medium"/>
                <a:ea typeface="Work Sans Medium"/>
                <a:cs typeface="Work Sans Medium"/>
                <a:sym typeface="Work Sans Medium"/>
                <a:hlinkClick r:id="rId3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Levantamiento de información</a:t>
            </a:r>
            <a:endParaRPr sz="3600" u="sng" dirty="0">
              <a:solidFill>
                <a:schemeClr val="bg1"/>
              </a:solidFill>
            </a:endParaRPr>
          </a:p>
        </p:txBody>
      </p:sp>
      <p:pic>
        <p:nvPicPr>
          <p:cNvPr id="169" name="Google Shape;169;p10">
            <a:extLst>
              <a:ext uri="{FF2B5EF4-FFF2-40B4-BE49-F238E27FC236}">
                <a16:creationId xmlns:a16="http://schemas.microsoft.com/office/drawing/2014/main" id="{8C6AF229-285D-3528-141B-F9CF7242C4F4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775119" y="240150"/>
            <a:ext cx="108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10">
            <a:extLst>
              <a:ext uri="{FF2B5EF4-FFF2-40B4-BE49-F238E27FC236}">
                <a16:creationId xmlns:a16="http://schemas.microsoft.com/office/drawing/2014/main" id="{7B64A583-E82B-6D6E-DA5C-F30E6C408413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558829" y="233262"/>
            <a:ext cx="1385660" cy="10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82;p14">
            <a:extLst>
              <a:ext uri="{FF2B5EF4-FFF2-40B4-BE49-F238E27FC236}">
                <a16:creationId xmlns:a16="http://schemas.microsoft.com/office/drawing/2014/main" id="{E97B177D-6F06-947D-4CEB-AFB6518698A5}"/>
              </a:ext>
            </a:extLst>
          </p:cNvPr>
          <p:cNvSpPr txBox="1"/>
          <p:nvPr/>
        </p:nvSpPr>
        <p:spPr>
          <a:xfrm>
            <a:off x="985684" y="6042081"/>
            <a:ext cx="105156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r>
              <a:rPr lang="es-MX" sz="1800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  <a:hlinkClick r:id="rId6"/>
              </a:rPr>
              <a:t>Análisis de la información PDF</a:t>
            </a:r>
            <a:r>
              <a:rPr lang="es-MX" sz="1800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                                                  </a:t>
            </a:r>
            <a:r>
              <a:rPr lang="es-MX" sz="1800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  <a:hlinkClick r:id="rId7"/>
              </a:rPr>
              <a:t>Análisis de la información </a:t>
            </a:r>
            <a:r>
              <a:rPr lang="es-MX" sz="1800" dirty="0" err="1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  <a:hlinkClick r:id="rId7"/>
              </a:rPr>
              <a:t>excel</a:t>
            </a:r>
            <a:endParaRPr sz="1800" b="0" i="0" u="none" strike="noStrike" cap="none" dirty="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8675596-38B3-8DA0-07D6-938451A5A683}"/>
              </a:ext>
            </a:extLst>
          </p:cNvPr>
          <p:cNvSpPr txBox="1"/>
          <p:nvPr/>
        </p:nvSpPr>
        <p:spPr>
          <a:xfrm>
            <a:off x="565355" y="1607319"/>
            <a:ext cx="11061290" cy="4462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01600" indent="-184150" algn="ctr" rtl="0"/>
            <a:r>
              <a:rPr lang="es-MX" sz="1600" b="1" i="1" u="none" strike="noStrike" dirty="0">
                <a:solidFill>
                  <a:srgbClr val="000000"/>
                </a:solidFill>
                <a:effectLst/>
                <a:latin typeface="Work Sans Light" pitchFamily="2" charset="0"/>
              </a:rPr>
              <a:t>Se hizo el análisis de la información por categoría</a:t>
            </a:r>
            <a:endParaRPr lang="es-MX" sz="1600" b="1" i="1" dirty="0">
              <a:effectLst/>
              <a:latin typeface="Work Sans Light" pitchFamily="2" charset="0"/>
            </a:endParaRPr>
          </a:p>
          <a:p>
            <a:pPr rtl="0">
              <a:spcBef>
                <a:spcPts val="1200"/>
              </a:spcBef>
              <a:spcAft>
                <a:spcPts val="1200"/>
              </a:spcAft>
            </a:pPr>
            <a:br>
              <a:rPr lang="es-MX" sz="1600" b="0" dirty="0">
                <a:effectLst/>
                <a:latin typeface="Work Sans Light" pitchFamily="2" charset="0"/>
              </a:rPr>
            </a:br>
            <a:r>
              <a:rPr lang="es-MX" sz="1600" b="1" i="0" u="none" strike="noStrike" dirty="0">
                <a:solidFill>
                  <a:srgbClr val="000000"/>
                </a:solidFill>
                <a:effectLst/>
                <a:latin typeface="Work Sans Light" pitchFamily="2" charset="0"/>
              </a:rPr>
              <a:t>Perfil de los Clientes y la Experiencia</a:t>
            </a:r>
            <a:r>
              <a:rPr lang="es-MX" sz="1600" b="0" i="0" u="none" strike="noStrike" dirty="0">
                <a:solidFill>
                  <a:srgbClr val="000000"/>
                </a:solidFill>
                <a:effectLst/>
                <a:latin typeface="Work Sans Light" pitchFamily="2" charset="0"/>
              </a:rPr>
              <a:t> | Clientes: propietarios de vehículos, mecánicos y talleres. Prioridades: proceso de compra ágil, claridad en compatibilidad y soporte accesible. Funcionalidades en cuentas: historial de compras, facturas descargables y alertas personalizadas.</a:t>
            </a:r>
            <a:endParaRPr lang="es-MX" sz="1600" b="0" dirty="0">
              <a:effectLst/>
              <a:latin typeface="Work Sans Light" pitchFamily="2" charset="0"/>
            </a:endParaRPr>
          </a:p>
          <a:p>
            <a:pPr rtl="0">
              <a:spcBef>
                <a:spcPts val="1200"/>
              </a:spcBef>
              <a:spcAft>
                <a:spcPts val="1200"/>
              </a:spcAft>
            </a:pPr>
            <a:r>
              <a:rPr lang="es-MX" sz="1600" b="1" i="0" u="none" strike="noStrike" dirty="0">
                <a:solidFill>
                  <a:srgbClr val="000000"/>
                </a:solidFill>
                <a:effectLst/>
                <a:latin typeface="Work Sans Light" pitchFamily="2" charset="0"/>
              </a:rPr>
              <a:t>Logística y Envíos</a:t>
            </a:r>
            <a:r>
              <a:rPr lang="es-MX" sz="1600" b="0" i="0" u="none" strike="noStrike" dirty="0">
                <a:solidFill>
                  <a:srgbClr val="000000"/>
                </a:solidFill>
                <a:effectLst/>
                <a:latin typeface="Work Sans Light" pitchFamily="2" charset="0"/>
              </a:rPr>
              <a:t> | Opciones de envío: estándar, exprés y recogida en tienda. Sistema de rastreo en tiempo real para pedidos. Tarifas diferenciadas y embalajes especiales para productos grandes o pesados.</a:t>
            </a:r>
            <a:endParaRPr lang="es-MX" sz="1600" b="0" dirty="0">
              <a:effectLst/>
              <a:latin typeface="Work Sans Light" pitchFamily="2" charset="0"/>
            </a:endParaRPr>
          </a:p>
          <a:p>
            <a:pPr rtl="0">
              <a:spcBef>
                <a:spcPts val="1200"/>
              </a:spcBef>
              <a:spcAft>
                <a:spcPts val="1200"/>
              </a:spcAft>
            </a:pPr>
            <a:r>
              <a:rPr lang="es-MX" sz="1600" b="1" i="0" u="none" strike="noStrike" dirty="0">
                <a:solidFill>
                  <a:srgbClr val="000000"/>
                </a:solidFill>
                <a:effectLst/>
                <a:latin typeface="Work Sans Light" pitchFamily="2" charset="0"/>
              </a:rPr>
              <a:t>Administración y Control del Sistema</a:t>
            </a:r>
            <a:r>
              <a:rPr lang="es-MX" sz="1600" b="0" i="0" u="none" strike="noStrike" dirty="0">
                <a:solidFill>
                  <a:srgbClr val="000000"/>
                </a:solidFill>
                <a:effectLst/>
                <a:latin typeface="Work Sans Light" pitchFamily="2" charset="0"/>
              </a:rPr>
              <a:t> | Panel intuitivo para gestión de inventarios, pedidos y usuarios. Permisos por rol: administradores (acceso total), ventas (pedidos y facturación) y logística (envíos y seguimiento). Reportes: ventas por categoría, márgenes de beneficio y tiempos de entrega.</a:t>
            </a:r>
            <a:endParaRPr lang="es-MX" sz="1600" b="0" dirty="0">
              <a:effectLst/>
              <a:latin typeface="Work Sans Light" pitchFamily="2" charset="0"/>
            </a:endParaRPr>
          </a:p>
          <a:p>
            <a:r>
              <a:rPr lang="es-MX" sz="1600" b="1" i="0" u="none" strike="noStrike" dirty="0">
                <a:solidFill>
                  <a:srgbClr val="000000"/>
                </a:solidFill>
                <a:effectLst/>
                <a:latin typeface="Work Sans Light" pitchFamily="2" charset="0"/>
              </a:rPr>
              <a:t>Seguridad y Cumplimiento Normativo</a:t>
            </a:r>
            <a:r>
              <a:rPr lang="es-MX" sz="1600" b="0" i="0" u="none" strike="noStrike" dirty="0">
                <a:solidFill>
                  <a:srgbClr val="000000"/>
                </a:solidFill>
                <a:effectLst/>
                <a:latin typeface="Work Sans Light" pitchFamily="2" charset="0"/>
              </a:rPr>
              <a:t> | Cumplimiento con la Ley de Protección de Datos en Colombia. Políticas claras para reembolsos y devoluciones según normativas de comercio electrónico.</a:t>
            </a:r>
            <a:br>
              <a:rPr lang="es-MX" sz="1600" b="0" dirty="0">
                <a:effectLst/>
                <a:latin typeface="Work Sans Light" pitchFamily="2" charset="0"/>
              </a:rPr>
            </a:br>
            <a:br>
              <a:rPr lang="es-MX" sz="1600" b="0" dirty="0">
                <a:effectLst/>
                <a:latin typeface="Work Sans Light" pitchFamily="2" charset="0"/>
              </a:rPr>
            </a:br>
            <a:endParaRPr lang="es-MX" sz="1600" dirty="0">
              <a:latin typeface="Work Sans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25056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>
          <a:extLst>
            <a:ext uri="{FF2B5EF4-FFF2-40B4-BE49-F238E27FC236}">
              <a16:creationId xmlns:a16="http://schemas.microsoft.com/office/drawing/2014/main" id="{42E0C8B0-E084-4679-CA5E-6EE75D1410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0">
            <a:extLst>
              <a:ext uri="{FF2B5EF4-FFF2-40B4-BE49-F238E27FC236}">
                <a16:creationId xmlns:a16="http://schemas.microsoft.com/office/drawing/2014/main" id="{DE7343A3-69A0-0C13-4DAB-7654838035A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lang="es-MX" sz="3600" u="sng" dirty="0">
                <a:solidFill>
                  <a:schemeClr val="bg1"/>
                </a:solidFill>
                <a:latin typeface="Work Sans Medium"/>
                <a:ea typeface="Work Sans Medium"/>
                <a:cs typeface="Work Sans Medium"/>
                <a:sym typeface="Work Sans Medium"/>
                <a:hlinkClick r:id="rId3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Mapa de Procesos</a:t>
            </a:r>
            <a:endParaRPr sz="3600" u="sng" dirty="0">
              <a:solidFill>
                <a:schemeClr val="bg1"/>
              </a:solidFill>
            </a:endParaRPr>
          </a:p>
        </p:txBody>
      </p:sp>
      <p:pic>
        <p:nvPicPr>
          <p:cNvPr id="169" name="Google Shape;169;p10">
            <a:extLst>
              <a:ext uri="{FF2B5EF4-FFF2-40B4-BE49-F238E27FC236}">
                <a16:creationId xmlns:a16="http://schemas.microsoft.com/office/drawing/2014/main" id="{9863B1A5-7E7A-B192-1EEE-000147D51177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775119" y="240150"/>
            <a:ext cx="108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10">
            <a:extLst>
              <a:ext uri="{FF2B5EF4-FFF2-40B4-BE49-F238E27FC236}">
                <a16:creationId xmlns:a16="http://schemas.microsoft.com/office/drawing/2014/main" id="{9C0F8E33-E745-B9DA-210A-9014808EE654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558829" y="233262"/>
            <a:ext cx="138566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2BBC759E-96F5-4F59-E7C3-498844D6E8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93103" y="1514580"/>
            <a:ext cx="9605793" cy="5277841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945014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>
          <a:extLst>
            <a:ext uri="{FF2B5EF4-FFF2-40B4-BE49-F238E27FC236}">
              <a16:creationId xmlns:a16="http://schemas.microsoft.com/office/drawing/2014/main" id="{8A8FC048-A5CE-BFEA-DDA0-D54DE4C00C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0">
            <a:extLst>
              <a:ext uri="{FF2B5EF4-FFF2-40B4-BE49-F238E27FC236}">
                <a16:creationId xmlns:a16="http://schemas.microsoft.com/office/drawing/2014/main" id="{7446A707-B521-22A3-DDAC-A956EDE91AB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lang="es-MX" sz="3600" u="sng" dirty="0">
                <a:solidFill>
                  <a:schemeClr val="bg1"/>
                </a:solidFill>
                <a:latin typeface="Work Sans Medium"/>
                <a:ea typeface="Work Sans Medium"/>
                <a:cs typeface="Work Sans Medium"/>
                <a:sym typeface="Work Sans Medium"/>
                <a:hlinkClick r:id="rId3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Diagrama de Procesos</a:t>
            </a:r>
            <a:endParaRPr sz="3600" u="sng" dirty="0">
              <a:solidFill>
                <a:schemeClr val="bg1"/>
              </a:solidFill>
            </a:endParaRPr>
          </a:p>
        </p:txBody>
      </p:sp>
      <p:pic>
        <p:nvPicPr>
          <p:cNvPr id="169" name="Google Shape;169;p10">
            <a:extLst>
              <a:ext uri="{FF2B5EF4-FFF2-40B4-BE49-F238E27FC236}">
                <a16:creationId xmlns:a16="http://schemas.microsoft.com/office/drawing/2014/main" id="{3A9BF26F-0647-71C8-9516-92D42ACE27A1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775119" y="240150"/>
            <a:ext cx="108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10">
            <a:extLst>
              <a:ext uri="{FF2B5EF4-FFF2-40B4-BE49-F238E27FC236}">
                <a16:creationId xmlns:a16="http://schemas.microsoft.com/office/drawing/2014/main" id="{F33CDD78-1807-32F4-85E0-C4117A4901DC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558829" y="233262"/>
            <a:ext cx="138566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n 2">
            <a:hlinkClick r:id="rId6" action="ppaction://hlinkfile"/>
            <a:extLst>
              <a:ext uri="{FF2B5EF4-FFF2-40B4-BE49-F238E27FC236}">
                <a16:creationId xmlns:a16="http://schemas.microsoft.com/office/drawing/2014/main" id="{EF32AFC0-904E-43A9-9261-2B2D655BBD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4572" y="2465743"/>
            <a:ext cx="2841707" cy="231671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7" name="Imagen 6">
            <a:hlinkClick r:id="rId8" action="ppaction://hlinkfile"/>
            <a:extLst>
              <a:ext uri="{FF2B5EF4-FFF2-40B4-BE49-F238E27FC236}">
                <a16:creationId xmlns:a16="http://schemas.microsoft.com/office/drawing/2014/main" id="{73C29845-934A-4471-8D79-F4A0E913691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25269" y="3016783"/>
            <a:ext cx="2957956" cy="240480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9" name="Imagen 8">
            <a:hlinkClick r:id="rId10" action="ppaction://hlinkfile"/>
            <a:extLst>
              <a:ext uri="{FF2B5EF4-FFF2-40B4-BE49-F238E27FC236}">
                <a16:creationId xmlns:a16="http://schemas.microsoft.com/office/drawing/2014/main" id="{6B9AECDB-BFFF-4051-B038-DAA167FE6318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r="32500" b="7778"/>
          <a:stretch/>
        </p:blipFill>
        <p:spPr>
          <a:xfrm>
            <a:off x="8436477" y="2421698"/>
            <a:ext cx="2957956" cy="240480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45220C3C-6FAF-4377-864C-482D2AFECCCE}"/>
              </a:ext>
            </a:extLst>
          </p:cNvPr>
          <p:cNvSpPr txBox="1"/>
          <p:nvPr/>
        </p:nvSpPr>
        <p:spPr>
          <a:xfrm>
            <a:off x="1710352" y="5195125"/>
            <a:ext cx="9140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VENTAS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84A2B7DC-BEEB-447E-AE6B-77B63F2704DB}"/>
              </a:ext>
            </a:extLst>
          </p:cNvPr>
          <p:cNvSpPr txBox="1"/>
          <p:nvPr/>
        </p:nvSpPr>
        <p:spPr>
          <a:xfrm>
            <a:off x="5345634" y="5830125"/>
            <a:ext cx="15007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FACTURACIÓN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288D7A0C-F094-45FE-B11F-D0553F0C6BC8}"/>
              </a:ext>
            </a:extLst>
          </p:cNvPr>
          <p:cNvSpPr txBox="1"/>
          <p:nvPr/>
        </p:nvSpPr>
        <p:spPr>
          <a:xfrm>
            <a:off x="9543398" y="5195125"/>
            <a:ext cx="7441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ENVIO</a:t>
            </a:r>
          </a:p>
        </p:txBody>
      </p:sp>
    </p:spTree>
    <p:extLst>
      <p:ext uri="{BB962C8B-B14F-4D97-AF65-F5344CB8AC3E}">
        <p14:creationId xmlns:p14="http://schemas.microsoft.com/office/powerpoint/2010/main" val="13648450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>
          <a:extLst>
            <a:ext uri="{FF2B5EF4-FFF2-40B4-BE49-F238E27FC236}">
              <a16:creationId xmlns:a16="http://schemas.microsoft.com/office/drawing/2014/main" id="{8C3DE393-2365-38F3-318C-DB338EE6A1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>
            <a:hlinkClick r:id="rId3" action="ppaction://hlinkfile"/>
            <a:extLst>
              <a:ext uri="{FF2B5EF4-FFF2-40B4-BE49-F238E27FC236}">
                <a16:creationId xmlns:a16="http://schemas.microsoft.com/office/drawing/2014/main" id="{033472D7-5623-46C0-ABBB-28D0462D41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58829" y="2003365"/>
            <a:ext cx="2833079" cy="190198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67" name="Google Shape;167;p10">
            <a:extLst>
              <a:ext uri="{FF2B5EF4-FFF2-40B4-BE49-F238E27FC236}">
                <a16:creationId xmlns:a16="http://schemas.microsoft.com/office/drawing/2014/main" id="{8ED9A701-3481-0FD3-0601-6BFA6BA55F9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lang="es-MX" sz="3600" u="sng" dirty="0">
                <a:solidFill>
                  <a:schemeClr val="bg1"/>
                </a:solidFill>
                <a:latin typeface="Work Sans Medium"/>
                <a:ea typeface="Work Sans Medium"/>
                <a:cs typeface="Work Sans Medium"/>
                <a:sym typeface="Work Sans Medium"/>
                <a:hlinkClick r:id="rId5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Casos de Uso</a:t>
            </a:r>
            <a:endParaRPr sz="3600" u="sng" dirty="0">
              <a:solidFill>
                <a:schemeClr val="bg1"/>
              </a:solidFill>
            </a:endParaRPr>
          </a:p>
        </p:txBody>
      </p:sp>
      <p:pic>
        <p:nvPicPr>
          <p:cNvPr id="169" name="Google Shape;169;p10">
            <a:extLst>
              <a:ext uri="{FF2B5EF4-FFF2-40B4-BE49-F238E27FC236}">
                <a16:creationId xmlns:a16="http://schemas.microsoft.com/office/drawing/2014/main" id="{12A76FB7-F20E-E4B6-B6CA-20A4B797AD54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775119" y="240150"/>
            <a:ext cx="108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10">
            <a:extLst>
              <a:ext uri="{FF2B5EF4-FFF2-40B4-BE49-F238E27FC236}">
                <a16:creationId xmlns:a16="http://schemas.microsoft.com/office/drawing/2014/main" id="{0993D0A1-B089-D18B-4D10-6C629F0343D3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558829" y="233262"/>
            <a:ext cx="138566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Imagen 3">
            <a:hlinkClick r:id="rId8" action="ppaction://hlinkfile"/>
            <a:extLst>
              <a:ext uri="{FF2B5EF4-FFF2-40B4-BE49-F238E27FC236}">
                <a16:creationId xmlns:a16="http://schemas.microsoft.com/office/drawing/2014/main" id="{414DCB78-81EF-4CDF-8864-7EFE47E2CDA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6236" y="2003365"/>
            <a:ext cx="2820816" cy="190198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Imagen 7">
            <a:hlinkClick r:id="rId10" action="ppaction://hlinkfile"/>
            <a:extLst>
              <a:ext uri="{FF2B5EF4-FFF2-40B4-BE49-F238E27FC236}">
                <a16:creationId xmlns:a16="http://schemas.microsoft.com/office/drawing/2014/main" id="{0EB22671-27D8-46E7-80B6-DEAA6E2EB83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75045" y="2003365"/>
            <a:ext cx="2833079" cy="191761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Imagen 11">
            <a:hlinkClick r:id="rId12" action="ppaction://hlinkfile"/>
            <a:extLst>
              <a:ext uri="{FF2B5EF4-FFF2-40B4-BE49-F238E27FC236}">
                <a16:creationId xmlns:a16="http://schemas.microsoft.com/office/drawing/2014/main" id="{4194A865-9B72-4D1D-9B89-18152046D95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192929" y="4512645"/>
            <a:ext cx="2820816" cy="190198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Imagen 5">
            <a:hlinkClick r:id="rId14" action="ppaction://hlinkfile"/>
            <a:extLst>
              <a:ext uri="{FF2B5EF4-FFF2-40B4-BE49-F238E27FC236}">
                <a16:creationId xmlns:a16="http://schemas.microsoft.com/office/drawing/2014/main" id="{D3B75033-1860-4721-A5AF-15CE5C18FA9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709806" y="4528233"/>
            <a:ext cx="2820815" cy="18864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45C67E32-78AE-42D9-8C87-4C2BA322BA75}"/>
              </a:ext>
            </a:extLst>
          </p:cNvPr>
          <p:cNvSpPr txBox="1"/>
          <p:nvPr/>
        </p:nvSpPr>
        <p:spPr>
          <a:xfrm>
            <a:off x="1337492" y="1695588"/>
            <a:ext cx="10583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1" dirty="0">
                <a:latin typeface="Work Sans Light" pitchFamily="2" charset="0"/>
              </a:rPr>
              <a:t>USUARIOS</a:t>
            </a:r>
            <a:endParaRPr lang="en-US" b="1" dirty="0">
              <a:latin typeface="Work Sans Light" pitchFamily="2" charset="0"/>
            </a:endParaRP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D908C55C-8310-44AE-B297-99D6086D1A2B}"/>
              </a:ext>
            </a:extLst>
          </p:cNvPr>
          <p:cNvSpPr txBox="1"/>
          <p:nvPr/>
        </p:nvSpPr>
        <p:spPr>
          <a:xfrm>
            <a:off x="5488393" y="1695588"/>
            <a:ext cx="7024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1" dirty="0">
                <a:latin typeface="Work Sans Light" pitchFamily="2" charset="0"/>
              </a:rPr>
              <a:t>ENVIO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29028F86-4986-4C27-9416-9700EDE42D51}"/>
              </a:ext>
            </a:extLst>
          </p:cNvPr>
          <p:cNvSpPr txBox="1"/>
          <p:nvPr/>
        </p:nvSpPr>
        <p:spPr>
          <a:xfrm>
            <a:off x="9446216" y="1695588"/>
            <a:ext cx="10679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1" dirty="0">
                <a:latin typeface="Work Sans Light" pitchFamily="2" charset="0"/>
              </a:rPr>
              <a:t>REPORTES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04B424B1-CC06-4838-B2C8-7911ABA29600}"/>
              </a:ext>
            </a:extLst>
          </p:cNvPr>
          <p:cNvSpPr txBox="1"/>
          <p:nvPr/>
        </p:nvSpPr>
        <p:spPr>
          <a:xfrm>
            <a:off x="3750560" y="4220456"/>
            <a:ext cx="7393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1" dirty="0">
                <a:latin typeface="Work Sans Light" pitchFamily="2" charset="0"/>
              </a:rPr>
              <a:t>VENTA</a:t>
            </a:r>
            <a:endParaRPr lang="en-US" b="1" dirty="0">
              <a:latin typeface="Work Sans Light" pitchFamily="2" charset="0"/>
            </a:endParaRP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38F11F06-5701-4268-9B72-169CFBDC6641}"/>
              </a:ext>
            </a:extLst>
          </p:cNvPr>
          <p:cNvSpPr txBox="1"/>
          <p:nvPr/>
        </p:nvSpPr>
        <p:spPr>
          <a:xfrm>
            <a:off x="7074185" y="4220456"/>
            <a:ext cx="11977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1" dirty="0">
                <a:latin typeface="Work Sans Light" pitchFamily="2" charset="0"/>
              </a:rPr>
              <a:t>INVENTARIO</a:t>
            </a:r>
            <a:endParaRPr lang="en-US" b="1" dirty="0">
              <a:latin typeface="Work Sans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36610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>
          <a:extLst>
            <a:ext uri="{FF2B5EF4-FFF2-40B4-BE49-F238E27FC236}">
              <a16:creationId xmlns:a16="http://schemas.microsoft.com/office/drawing/2014/main" id="{1618ECFE-051B-1846-92EF-3008C851F3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0">
            <a:extLst>
              <a:ext uri="{FF2B5EF4-FFF2-40B4-BE49-F238E27FC236}">
                <a16:creationId xmlns:a16="http://schemas.microsoft.com/office/drawing/2014/main" id="{9DC578BB-D06C-F903-8310-4609F2C4013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lang="es-MX" sz="3600" u="sng" dirty="0">
                <a:solidFill>
                  <a:schemeClr val="bg1"/>
                </a:solidFill>
                <a:latin typeface="Work Sans Medium"/>
                <a:ea typeface="Work Sans Medium"/>
                <a:cs typeface="Work Sans Medium"/>
                <a:sym typeface="Work Sans Medium"/>
                <a:hlinkClick r:id="rId3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Casos de Uso - Extendido</a:t>
            </a:r>
            <a:endParaRPr sz="3600" u="sng" dirty="0">
              <a:solidFill>
                <a:schemeClr val="bg1"/>
              </a:solidFill>
            </a:endParaRPr>
          </a:p>
        </p:txBody>
      </p:sp>
      <p:pic>
        <p:nvPicPr>
          <p:cNvPr id="169" name="Google Shape;169;p10">
            <a:extLst>
              <a:ext uri="{FF2B5EF4-FFF2-40B4-BE49-F238E27FC236}">
                <a16:creationId xmlns:a16="http://schemas.microsoft.com/office/drawing/2014/main" id="{68AFFE6C-06DF-D52A-468E-AB8EDC2764BE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775119" y="240150"/>
            <a:ext cx="108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10">
            <a:extLst>
              <a:ext uri="{FF2B5EF4-FFF2-40B4-BE49-F238E27FC236}">
                <a16:creationId xmlns:a16="http://schemas.microsoft.com/office/drawing/2014/main" id="{751D3303-21CC-6BBE-AA14-38BE520290CB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558829" y="233262"/>
            <a:ext cx="138566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C0F8D1AA-0153-6428-9B98-13E679350E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6236" y="1527819"/>
            <a:ext cx="5667375" cy="521970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C3D44BFC-2254-4BDB-A7EF-9902AF1E687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27496" y="1480194"/>
            <a:ext cx="5648325" cy="531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4956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>
          <a:extLst>
            <a:ext uri="{FF2B5EF4-FFF2-40B4-BE49-F238E27FC236}">
              <a16:creationId xmlns:a16="http://schemas.microsoft.com/office/drawing/2014/main" id="{9996FD65-279B-2629-203E-62D66ECF12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0">
            <a:extLst>
              <a:ext uri="{FF2B5EF4-FFF2-40B4-BE49-F238E27FC236}">
                <a16:creationId xmlns:a16="http://schemas.microsoft.com/office/drawing/2014/main" id="{A5FDC964-915E-A555-FFB1-31F1C8F7A9A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lang="es-MX" sz="3600" u="sng" dirty="0">
                <a:solidFill>
                  <a:schemeClr val="bg1"/>
                </a:solidFill>
                <a:latin typeface="Work Sans Medium"/>
                <a:ea typeface="Work Sans Medium"/>
                <a:cs typeface="Work Sans Medium"/>
                <a:sym typeface="Work Sans Medium"/>
                <a:hlinkClick r:id="rId3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Historias de Usuario</a:t>
            </a:r>
            <a:endParaRPr sz="3600" u="sng" dirty="0">
              <a:solidFill>
                <a:schemeClr val="bg1"/>
              </a:solidFill>
            </a:endParaRPr>
          </a:p>
        </p:txBody>
      </p:sp>
      <p:pic>
        <p:nvPicPr>
          <p:cNvPr id="169" name="Google Shape;169;p10">
            <a:extLst>
              <a:ext uri="{FF2B5EF4-FFF2-40B4-BE49-F238E27FC236}">
                <a16:creationId xmlns:a16="http://schemas.microsoft.com/office/drawing/2014/main" id="{9B63563C-8EBA-8782-EEC3-F53B169EA9B4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775119" y="240150"/>
            <a:ext cx="108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10">
            <a:extLst>
              <a:ext uri="{FF2B5EF4-FFF2-40B4-BE49-F238E27FC236}">
                <a16:creationId xmlns:a16="http://schemas.microsoft.com/office/drawing/2014/main" id="{0BC9F7ED-30EC-68AC-9AAC-185E07616FE2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558829" y="233262"/>
            <a:ext cx="138566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38B55C58-EEBB-718D-CB4C-43EC1EB4BF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6822" y="1892249"/>
            <a:ext cx="5347214" cy="3549906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81447683-47BE-4606-CB79-1FF5FFF795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92542" y="1957464"/>
            <a:ext cx="6286500" cy="3419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9956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>
          <a:extLst>
            <a:ext uri="{FF2B5EF4-FFF2-40B4-BE49-F238E27FC236}">
              <a16:creationId xmlns:a16="http://schemas.microsoft.com/office/drawing/2014/main" id="{7B6194D6-04BC-A26F-E6DE-55F8438A84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0">
            <a:extLst>
              <a:ext uri="{FF2B5EF4-FFF2-40B4-BE49-F238E27FC236}">
                <a16:creationId xmlns:a16="http://schemas.microsoft.com/office/drawing/2014/main" id="{B97DA997-F922-FA5A-B8E0-7A8C5861AA5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lang="es-MX" sz="3600" u="sng" dirty="0">
                <a:solidFill>
                  <a:schemeClr val="bg1"/>
                </a:solidFill>
                <a:latin typeface="Work Sans Medium"/>
                <a:ea typeface="Work Sans Medium"/>
                <a:cs typeface="Work Sans Medium"/>
                <a:sym typeface="Work Sans Mediu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Prototipo - Wireframes</a:t>
            </a:r>
            <a:endParaRPr sz="3600" u="sng" dirty="0">
              <a:solidFill>
                <a:schemeClr val="bg1"/>
              </a:solidFill>
            </a:endParaRPr>
          </a:p>
        </p:txBody>
      </p:sp>
      <p:pic>
        <p:nvPicPr>
          <p:cNvPr id="169" name="Google Shape;169;p10">
            <a:extLst>
              <a:ext uri="{FF2B5EF4-FFF2-40B4-BE49-F238E27FC236}">
                <a16:creationId xmlns:a16="http://schemas.microsoft.com/office/drawing/2014/main" id="{123C38D1-AF3B-22FB-C413-F3C9E360A0B7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775119" y="240150"/>
            <a:ext cx="108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10">
            <a:extLst>
              <a:ext uri="{FF2B5EF4-FFF2-40B4-BE49-F238E27FC236}">
                <a16:creationId xmlns:a16="http://schemas.microsoft.com/office/drawing/2014/main" id="{9B04AE62-AEC7-3663-1BDA-95D186D35C30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558829" y="233262"/>
            <a:ext cx="138566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91210195-0F41-DB3B-247B-37A867F788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2312" y="1949377"/>
            <a:ext cx="5561724" cy="3623447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C154BF88-2A85-AE67-2C0E-B5BEB7A6E4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47454" y="1949377"/>
            <a:ext cx="6279141" cy="3623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935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"/>
          <p:cNvSpPr txBox="1"/>
          <p:nvPr/>
        </p:nvSpPr>
        <p:spPr>
          <a:xfrm>
            <a:off x="3252162" y="2053168"/>
            <a:ext cx="56877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lang="es-MX" sz="7200" b="0" i="0" u="none" strike="noStrike" cap="none" dirty="0">
                <a:solidFill>
                  <a:schemeClr val="lt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Motion Parts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1" name="Google Shape;111;p2"/>
          <p:cNvCxnSpPr/>
          <p:nvPr/>
        </p:nvCxnSpPr>
        <p:spPr>
          <a:xfrm>
            <a:off x="5227899" y="3321934"/>
            <a:ext cx="1736203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2" name="Google Shape;112;p2"/>
          <p:cNvSpPr txBox="1"/>
          <p:nvPr/>
        </p:nvSpPr>
        <p:spPr>
          <a:xfrm>
            <a:off x="4168816" y="3654224"/>
            <a:ext cx="3854400" cy="1477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O" sz="1500" i="0" u="none" strike="noStrike" cap="none" dirty="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Santiago Gomez Riola</a:t>
            </a:r>
            <a:endParaRPr sz="1500" i="0" u="none" strike="noStrike" cap="none" dirty="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O" sz="1500" i="0" u="none" strike="noStrike" cap="none" dirty="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Camilo Pinzón Izaquita</a:t>
            </a:r>
            <a:endParaRPr sz="1500" i="0" u="none" strike="noStrike" cap="none" dirty="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lvl="1" algn="ctr">
              <a:lnSpc>
                <a:spcPct val="150000"/>
              </a:lnSpc>
              <a:buClr>
                <a:schemeClr val="dk1"/>
              </a:buClr>
              <a:buSzPts val="1100"/>
            </a:pPr>
            <a:r>
              <a:rPr lang="es-CO" sz="1500" i="0" u="none" strike="noStrike" cap="none" dirty="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Juan Escobar Castro</a:t>
            </a:r>
            <a:endParaRPr sz="1500" i="0" u="none" strike="noStrike" cap="none" dirty="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MX" sz="1500" i="0" u="none" strike="noStrike" cap="none" dirty="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Juan Esteban Peraza Pinzón</a:t>
            </a:r>
            <a:endParaRPr sz="1900" i="0" u="none" strike="noStrike" cap="none" dirty="0">
              <a:solidFill>
                <a:schemeClr val="lt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76938A31-1F93-4EED-AE96-33C3671F4B69}"/>
              </a:ext>
            </a:extLst>
          </p:cNvPr>
          <p:cNvSpPr txBox="1"/>
          <p:nvPr/>
        </p:nvSpPr>
        <p:spPr>
          <a:xfrm>
            <a:off x="1068888" y="5531967"/>
            <a:ext cx="1005422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  <a:latin typeface="Work Sans Light" pitchFamily="2" charset="77"/>
              </a:rPr>
              <a:t>Servicio Nacional de Aprendizaje –SENA, Centro de Electricidad Electrónica y Telecomunicaciones</a:t>
            </a:r>
          </a:p>
          <a:p>
            <a:pPr algn="ctr"/>
            <a:r>
              <a:rPr lang="es-ES" dirty="0">
                <a:solidFill>
                  <a:schemeClr val="bg1"/>
                </a:solidFill>
                <a:latin typeface="Work Sans Light" pitchFamily="2" charset="77"/>
              </a:rPr>
              <a:t>Tecnólogo en Análisis y Desarrollo de Software - ADSO, Primer Trimestre</a:t>
            </a:r>
          </a:p>
          <a:p>
            <a:pPr algn="ctr"/>
            <a:r>
              <a:rPr lang="es-ES" dirty="0">
                <a:solidFill>
                  <a:schemeClr val="bg1"/>
                </a:solidFill>
                <a:latin typeface="Work Sans Light" pitchFamily="2" charset="77"/>
              </a:rPr>
              <a:t>Instructor Albeiro Ramos</a:t>
            </a:r>
          </a:p>
          <a:p>
            <a:pPr algn="ctr"/>
            <a:r>
              <a:rPr lang="es-ES" dirty="0">
                <a:solidFill>
                  <a:schemeClr val="bg1"/>
                </a:solidFill>
                <a:latin typeface="Work Sans Light" pitchFamily="2" charset="77"/>
              </a:rPr>
              <a:t>Bogotá, 10 de diciembre de 2024</a:t>
            </a:r>
            <a:endParaRPr lang="es-CO" dirty="0">
              <a:solidFill>
                <a:schemeClr val="bg1"/>
              </a:solidFill>
              <a:latin typeface="Work Sans Light" pitchFamily="2" charset="77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15" descr="Imagen que contiene Interfaz de usuario gráfica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3"/>
          <p:cNvSpPr/>
          <p:nvPr/>
        </p:nvSpPr>
        <p:spPr>
          <a:xfrm>
            <a:off x="1794209" y="1013775"/>
            <a:ext cx="2939970" cy="347242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3"/>
          <p:cNvSpPr txBox="1"/>
          <p:nvPr/>
        </p:nvSpPr>
        <p:spPr>
          <a:xfrm>
            <a:off x="1819261" y="721997"/>
            <a:ext cx="3514740" cy="449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3600"/>
              <a:buFont typeface="Work Sans Light"/>
              <a:buNone/>
            </a:pPr>
            <a:r>
              <a:rPr lang="es-MX" sz="3600" b="0" i="0" u="none" strike="noStrike" cap="none" dirty="0">
                <a:solidFill>
                  <a:srgbClr val="38AA00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Introducción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3"/>
          <p:cNvSpPr txBox="1"/>
          <p:nvPr/>
        </p:nvSpPr>
        <p:spPr>
          <a:xfrm>
            <a:off x="618281" y="1756228"/>
            <a:ext cx="5477719" cy="4154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1">
              <a:lnSpc>
                <a:spcPct val="150000"/>
              </a:lnSpc>
              <a:buSzPts val="1600"/>
            </a:pPr>
            <a:r>
              <a:rPr lang="es-MX" sz="1600" b="0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	Este proyecto tiene como objetivo desarrollar un sistema de </a:t>
            </a:r>
            <a:r>
              <a:rPr lang="es-MX" sz="1600" b="0" i="0" u="none" strike="noStrike" cap="none" dirty="0" err="1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Ecommerce</a:t>
            </a:r>
            <a:r>
              <a:rPr lang="es-MX" sz="1600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</a:t>
            </a:r>
            <a:r>
              <a:rPr lang="es-MX" sz="1600" b="0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para Car Eléctricos La 64, una empresa mayorista de autopartes. La plataforma permitirá a los clientes consultar fácilmente el catálogo de productos, realizar compras en línea y automatizar la facturación, integrándose con el sistema MaiaERP para asegurar el cumplimiento fiscal. Además, optimizará la gestión de inventarios, el proceso de ventas y el seguimiento de envíos, mejorando la eficiencia operativa y la experiencia del cliente, tanto a nivel nacional como internacional.</a:t>
            </a:r>
            <a:endParaRPr sz="1600" b="0" i="0" u="none" strike="noStrike" cap="none" dirty="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pic>
        <p:nvPicPr>
          <p:cNvPr id="120" name="Google Shape;120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858000" y="0"/>
            <a:ext cx="533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4"/>
          <p:cNvSpPr txBox="1"/>
          <p:nvPr/>
        </p:nvSpPr>
        <p:spPr>
          <a:xfrm>
            <a:off x="456236" y="416689"/>
            <a:ext cx="10515600" cy="741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lang="es-MX" sz="4400" b="0" i="0" u="none" strike="noStrike" cap="none" dirty="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Motion Parts</a:t>
            </a:r>
            <a:endParaRPr sz="4400" b="0" i="0" u="none" strike="noStrike" cap="none" dirty="0">
              <a:solidFill>
                <a:schemeClr val="lt1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endParaRPr sz="4400" b="0" i="0" u="none" strike="noStrike" cap="none" dirty="0">
              <a:solidFill>
                <a:schemeClr val="lt1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sp>
        <p:nvSpPr>
          <p:cNvPr id="126" name="Google Shape;126;p4"/>
          <p:cNvSpPr txBox="1"/>
          <p:nvPr/>
        </p:nvSpPr>
        <p:spPr>
          <a:xfrm>
            <a:off x="1263775" y="3237797"/>
            <a:ext cx="2001600" cy="19362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127" name="Google Shape;127;p4"/>
          <p:cNvSpPr txBox="1"/>
          <p:nvPr/>
        </p:nvSpPr>
        <p:spPr>
          <a:xfrm>
            <a:off x="3265325" y="3237797"/>
            <a:ext cx="2001600" cy="19362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MX" sz="1600" b="0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Logo Empresa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4"/>
          <p:cNvSpPr txBox="1"/>
          <p:nvPr/>
        </p:nvSpPr>
        <p:spPr>
          <a:xfrm>
            <a:off x="6653025" y="2489551"/>
            <a:ext cx="4547400" cy="25545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s-MX" sz="3200" b="1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Problema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s-MX" sz="3200" b="1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Objetivos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s-MX" sz="3200" b="1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Justificación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s-MX" sz="3200" b="1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Alcance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s-MX" sz="3200" b="1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Entregables Trimestre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9" name="Google Shape;129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265338" y="3258925"/>
            <a:ext cx="2001550" cy="200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292889" y="3448554"/>
            <a:ext cx="1943371" cy="15146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5"/>
          <p:cNvSpPr txBox="1">
            <a:spLocks noGrp="1"/>
          </p:cNvSpPr>
          <p:nvPr>
            <p:ph type="title"/>
          </p:nvPr>
        </p:nvSpPr>
        <p:spPr>
          <a:xfrm>
            <a:off x="217085" y="48084"/>
            <a:ext cx="3918817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lang="es-MX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Problema</a:t>
            </a:r>
            <a:endParaRPr/>
          </a:p>
        </p:txBody>
      </p:sp>
      <p:sp>
        <p:nvSpPr>
          <p:cNvPr id="136" name="Google Shape;136;p5"/>
          <p:cNvSpPr txBox="1"/>
          <p:nvPr/>
        </p:nvSpPr>
        <p:spPr>
          <a:xfrm>
            <a:off x="372300" y="1936462"/>
            <a:ext cx="11447400" cy="37856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MX" sz="1600" b="0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	La empresa </a:t>
            </a:r>
            <a:r>
              <a:rPr lang="es-MX" sz="1600" b="1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Car Eléctricos La 64</a:t>
            </a:r>
            <a:r>
              <a:rPr lang="es-MX" sz="1600" b="0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enfrenta un desafío significativo debido a la creciente demanda de clientes nacionales e internacionales que buscan acceder fácilmente a su catálogo de productos y realizar compras en línea. Actualmente, esta interacción se limita a la tienda física, lo que genera un cuello de botella en el manejo de la demanda y limita el alcance comercial. Aunque utilizan el sistema </a:t>
            </a:r>
            <a:r>
              <a:rPr lang="es-MX" sz="1600" b="1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MaiaERP</a:t>
            </a:r>
            <a:r>
              <a:rPr lang="es-MX" sz="1600" b="0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para gestionar inventarios y facturación electrónica, este no está integrado con una plataforma de comercio electrónico, lo que genera una desconexión operativa. </a:t>
            </a:r>
            <a:endParaRPr dirty="0"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MX" sz="1600" b="0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	Entre las principales necesidades de la empresa se encuentra la sincronización automática del catálogo de productos con </a:t>
            </a:r>
            <a:r>
              <a:rPr lang="es-MX" sz="1600" b="1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MaiaERP</a:t>
            </a:r>
            <a:r>
              <a:rPr lang="es-MX" sz="1600" b="0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para que los clientes puedan explorar los artículos disponibles de manera organizada y actualizada a tiempo real. </a:t>
            </a:r>
            <a:endParaRPr dirty="0"/>
          </a:p>
        </p:txBody>
      </p:sp>
      <p:pic>
        <p:nvPicPr>
          <p:cNvPr id="137" name="Google Shape;13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59456" y="170866"/>
            <a:ext cx="108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373796" y="170865"/>
            <a:ext cx="138566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138;p5" descr="MAIA CLOUD ERP – Tiresia">
            <a:extLst>
              <a:ext uri="{FF2B5EF4-FFF2-40B4-BE49-F238E27FC236}">
                <a16:creationId xmlns:a16="http://schemas.microsoft.com/office/drawing/2014/main" id="{26BE5F1F-45EF-4ECA-A46C-58B9603F7D31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890094" y="5722073"/>
            <a:ext cx="3306003" cy="7131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7"/>
          <p:cNvSpPr/>
          <p:nvPr/>
        </p:nvSpPr>
        <p:spPr>
          <a:xfrm>
            <a:off x="2666948" y="633471"/>
            <a:ext cx="6210466" cy="347242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7"/>
          <p:cNvSpPr txBox="1"/>
          <p:nvPr/>
        </p:nvSpPr>
        <p:spPr>
          <a:xfrm>
            <a:off x="2132501" y="350492"/>
            <a:ext cx="7178358" cy="478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3200"/>
              <a:buFont typeface="Work Sans Light"/>
              <a:buNone/>
            </a:pPr>
            <a:r>
              <a:rPr lang="es-MX" sz="3200" b="0" i="0" u="none" strike="noStrike" cap="none">
                <a:solidFill>
                  <a:srgbClr val="38AA00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Objetivo General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7"/>
          <p:cNvSpPr txBox="1"/>
          <p:nvPr/>
        </p:nvSpPr>
        <p:spPr>
          <a:xfrm>
            <a:off x="1016449" y="1238640"/>
            <a:ext cx="10188129" cy="1569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MX" sz="1600" b="0" i="0" u="none" strike="noStrike" cap="none" dirty="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Desarrollar una plataforma de comercio electrónico para Car Eléctricos La 64 que permita gestionar el catálogo de productos, realizar compras en línea, generar facturación electrónica sincronizada con MaiaERP y proporcionar información sobre el estado de pedidos y envíos, asegurando la integración entre la tienda física y digital.</a:t>
            </a:r>
            <a:endParaRPr sz="1600" b="0" i="0" u="none" strike="noStrike" cap="none" dirty="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147" name="Google Shape;147;p7"/>
          <p:cNvSpPr/>
          <p:nvPr/>
        </p:nvSpPr>
        <p:spPr>
          <a:xfrm>
            <a:off x="1568141" y="3136179"/>
            <a:ext cx="7509689" cy="3471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7"/>
          <p:cNvSpPr txBox="1"/>
          <p:nvPr/>
        </p:nvSpPr>
        <p:spPr>
          <a:xfrm>
            <a:off x="1701385" y="2878252"/>
            <a:ext cx="7349080" cy="473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3200"/>
              <a:buFont typeface="Work Sans Light"/>
              <a:buNone/>
            </a:pPr>
            <a:r>
              <a:rPr lang="es-MX" sz="3200" b="0" i="0" u="none" strike="noStrike" cap="none" dirty="0">
                <a:solidFill>
                  <a:srgbClr val="38AA00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Objetivo Específicos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7"/>
          <p:cNvSpPr txBox="1"/>
          <p:nvPr/>
        </p:nvSpPr>
        <p:spPr>
          <a:xfrm>
            <a:off x="700530" y="3665732"/>
            <a:ext cx="10188129" cy="2677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800100" marR="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arabicPeriod"/>
            </a:pPr>
            <a:r>
              <a:rPr lang="es-CO" sz="1600" b="0" i="0" u="none" strike="noStrike" cap="none" dirty="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Gestionar Usuarios de la empresa Car Eléctricos La 64</a:t>
            </a:r>
          </a:p>
          <a:p>
            <a:pPr marL="800100" indent="-342900">
              <a:lnSpc>
                <a:spcPct val="150000"/>
              </a:lnSpc>
              <a:buSzPts val="1600"/>
              <a:buFont typeface="Arial"/>
              <a:buAutoNum type="arabicPeriod"/>
            </a:pPr>
            <a:r>
              <a:rPr lang="es-CO" sz="1600" dirty="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Gestionar los productos de la empresa </a:t>
            </a:r>
            <a:r>
              <a:rPr lang="es-CO" sz="1600" b="0" i="0" u="none" strike="noStrike" cap="none" dirty="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Car Eléctricos La 64</a:t>
            </a:r>
            <a:endParaRPr lang="es-CO" sz="1600" dirty="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marL="800100" marR="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arabicPeriod"/>
            </a:pPr>
            <a:r>
              <a:rPr lang="es-CO" sz="1600" b="0" i="0" u="none" strike="noStrike" cap="none" dirty="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Gestionar las ventas, pagos y envíos de productos de la empresa Car Eléctricos La 64</a:t>
            </a:r>
          </a:p>
          <a:p>
            <a:pPr marL="800100" indent="-342900">
              <a:lnSpc>
                <a:spcPct val="150000"/>
              </a:lnSpc>
              <a:buSzPts val="1600"/>
              <a:buFont typeface="Arial"/>
              <a:buAutoNum type="arabicPeriod"/>
            </a:pPr>
            <a:r>
              <a:rPr lang="es-CO" sz="1600" dirty="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Gestionar la facturación electrónica de las ventas que se hagan por medio del comercio electrónico de la empresa </a:t>
            </a:r>
            <a:r>
              <a:rPr lang="es-CO" sz="1600" b="0" i="0" u="none" strike="noStrike" cap="none" dirty="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Car Eléctricos La 64, con apoyo del software </a:t>
            </a:r>
            <a:r>
              <a:rPr lang="es-CO" sz="1600" b="1" i="0" u="none" strike="noStrike" cap="none" dirty="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MaiaERP</a:t>
            </a:r>
            <a:endParaRPr lang="es-CO" sz="1600" b="1" dirty="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marL="800100" marR="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arabicPeriod"/>
            </a:pPr>
            <a:r>
              <a:rPr lang="es-CO" sz="1600" b="0" i="0" u="none" strike="noStrike" cap="none" dirty="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Gestionar reportes gráficos e i</a:t>
            </a:r>
            <a:r>
              <a:rPr lang="es-CO" sz="1600" dirty="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mpresos de las ventas, pagos y envíos de productos de la empresa Car Eléctricos la 64</a:t>
            </a:r>
            <a:endParaRPr sz="1600" b="0" i="0" u="none" strike="noStrike" cap="none" dirty="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8"/>
          <p:cNvSpPr txBox="1"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lang="es-MX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Justificación</a:t>
            </a:r>
            <a:endParaRPr/>
          </a:p>
        </p:txBody>
      </p:sp>
      <p:sp>
        <p:nvSpPr>
          <p:cNvPr id="155" name="Google Shape;155;p8"/>
          <p:cNvSpPr txBox="1"/>
          <p:nvPr/>
        </p:nvSpPr>
        <p:spPr>
          <a:xfrm>
            <a:off x="372300" y="1779770"/>
            <a:ext cx="11447400" cy="5262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 b="0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	La solución consiste en desarrollar una plataforma de comercio electrónico integrada con el sistema de gestión MaiaERP mediante una API, lo que permitirá sincronizar el catálogo de productos, la facturación electrónica y el inventario en tiempo real. Los clientes podrán realizar compras en línea, con opciones de pago seguras, y recibir automáticamente la facturación electrónica al confirmar su compra. Además, se integrará un sistema de gestión de pedidos que permitirá el seguimiento a través de las guías de transporte.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dirty="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 b="0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	Este proyecto es crucial para Car Eléctricos La 64, ya que responderá a la creciente demanda de clientes, permitiendo a la empresa expandir su alcance y mejorar su competitividad en el mercado digital. La integración de MaiaERP con la tienda en línea optimizará los procesos de ventas, facturación y logística, reduciendo costos operativos, errores, y mejorando la experiencia del cliente al proporcionar una plataforma eficiente y moderna para la compra de autopartes.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dirty="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dirty="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dirty="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dirty="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dirty="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dirty="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dirty="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 b="0" i="1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‘’Con esta integración, Car Eléctricos La 64 no solo optimizará su gestión interna, sino que fortalecerá su presencia digital, lo que contribuirá al crecimiento de sus ventas y a la fidelización de clientes.’’</a:t>
            </a:r>
            <a:endParaRPr dirty="0"/>
          </a:p>
          <a:p>
            <a:pPr marL="285750" marR="0" lvl="0" indent="-184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 b="1" i="0" u="none" strike="noStrike" cap="none" dirty="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pic>
        <p:nvPicPr>
          <p:cNvPr id="156" name="Google Shape;156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75119" y="240150"/>
            <a:ext cx="108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27916" y="4500421"/>
            <a:ext cx="1308401" cy="15146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306114" y="4500421"/>
            <a:ext cx="1442178" cy="15146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044349" y="4617538"/>
            <a:ext cx="2219558" cy="13974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0" name="Google Shape;160;p8"/>
          <p:cNvCxnSpPr/>
          <p:nvPr/>
        </p:nvCxnSpPr>
        <p:spPr>
          <a:xfrm>
            <a:off x="4057650" y="5257729"/>
            <a:ext cx="771525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61" name="Google Shape;161;p8"/>
          <p:cNvCxnSpPr/>
          <p:nvPr/>
        </p:nvCxnSpPr>
        <p:spPr>
          <a:xfrm>
            <a:off x="7296148" y="5252962"/>
            <a:ext cx="771525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162" name="Google Shape;162;p8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533414" y="240150"/>
            <a:ext cx="1385660" cy="108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0"/>
          <p:cNvSpPr txBox="1"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lang="es-MX" dirty="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Alcance</a:t>
            </a:r>
            <a:endParaRPr dirty="0"/>
          </a:p>
        </p:txBody>
      </p:sp>
      <p:sp>
        <p:nvSpPr>
          <p:cNvPr id="168" name="Google Shape;168;p10"/>
          <p:cNvSpPr txBox="1"/>
          <p:nvPr/>
        </p:nvSpPr>
        <p:spPr>
          <a:xfrm>
            <a:off x="500480" y="1588021"/>
            <a:ext cx="11447400" cy="49859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MX" sz="1600" b="0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	El sistema permitirá la facturación electrónica integrada con MaiaERP, automatizando la generación de facturas al realizar compras. Los usuarios podrán comprar productos en línea, gestionar devoluciones, y administrar su cuenta a través de la gestión de usuarios. El sistema también manejará el inventario, actualizando en tiempo real la disponibilidad de productos, y gestionará las ventas, creando órdenes y generando la facturación electrónica correspondiente. Además, se incluirá un módulo para el rastreo de envíos, permitiendo a los clientes verificar el estado de sus pedidos mediante las guías de transporte proporcionadas por la agencia asignada.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lang="es-MX" sz="1600" b="0" i="0" u="none" strike="noStrike" cap="none" dirty="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lang="es-MX" sz="1600" b="0" i="0" u="none" strike="noStrike" cap="none" dirty="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lang="es-MX" sz="1600" dirty="0">
              <a:solidFill>
                <a:schemeClr val="dk1"/>
              </a:solidFill>
              <a:latin typeface="Work Sans Light"/>
              <a:sym typeface="Work Sans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lang="es-MX" sz="1600" dirty="0">
              <a:solidFill>
                <a:schemeClr val="dk1"/>
              </a:solidFill>
              <a:latin typeface="Work Sans Light"/>
              <a:sym typeface="Work Sans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lang="es-MX" sz="1600" dirty="0">
              <a:solidFill>
                <a:schemeClr val="dk1"/>
              </a:solidFill>
              <a:latin typeface="Work Sans Light"/>
              <a:sym typeface="Work Sans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lang="es-MX" sz="1600" dirty="0">
              <a:solidFill>
                <a:schemeClr val="dk1"/>
              </a:solidFill>
              <a:latin typeface="Work Sans Light"/>
              <a:sym typeface="Work Sans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lang="es-MX" sz="1600" dirty="0">
              <a:solidFill>
                <a:schemeClr val="dk1"/>
              </a:solidFill>
              <a:latin typeface="Work Sans Light"/>
              <a:sym typeface="Work Sans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lang="es-MX" sz="1600" dirty="0">
              <a:solidFill>
                <a:schemeClr val="dk1"/>
              </a:solidFill>
              <a:latin typeface="Work Sans Light"/>
              <a:sym typeface="Work Sans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lang="es-MX" sz="1600" b="0" i="0" u="none" strike="noStrike" cap="none" dirty="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MX" sz="1600" b="0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	El sistema no gestionará la logística interna, como la preparación física de los pedidos o la administración del almacén, tareas que se realizarán manualmente. Tampoco gestionará directamente las pasarelas de pago, pero se integrará con plataformas de pago externas, ni permitirá ventas sin stock disponible.</a:t>
            </a:r>
            <a:endParaRPr dirty="0"/>
          </a:p>
        </p:txBody>
      </p:sp>
      <p:pic>
        <p:nvPicPr>
          <p:cNvPr id="169" name="Google Shape;169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75119" y="240150"/>
            <a:ext cx="108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558829" y="233262"/>
            <a:ext cx="138566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D9B1393B-CFFF-B5EF-683C-9BFA11D7FE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6881" y="3880861"/>
            <a:ext cx="851357" cy="1039058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6A3DFFF1-75B9-9F85-B957-583ABA800E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99449" y="3988667"/>
            <a:ext cx="851357" cy="823444"/>
          </a:xfrm>
          <a:prstGeom prst="rect">
            <a:avLst/>
          </a:prstGeom>
        </p:spPr>
      </p:pic>
      <p:cxnSp>
        <p:nvCxnSpPr>
          <p:cNvPr id="6" name="Google Shape;160;p8">
            <a:extLst>
              <a:ext uri="{FF2B5EF4-FFF2-40B4-BE49-F238E27FC236}">
                <a16:creationId xmlns:a16="http://schemas.microsoft.com/office/drawing/2014/main" id="{3D7CA9A3-B7B9-9B90-CDEB-450161033BBE}"/>
              </a:ext>
            </a:extLst>
          </p:cNvPr>
          <p:cNvCxnSpPr>
            <a:cxnSpLocks/>
          </p:cNvCxnSpPr>
          <p:nvPr/>
        </p:nvCxnSpPr>
        <p:spPr>
          <a:xfrm>
            <a:off x="2276012" y="4459051"/>
            <a:ext cx="48726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DA85C274-834A-F7A9-6844-194E93B94240}"/>
              </a:ext>
            </a:extLst>
          </p:cNvPr>
          <p:cNvCxnSpPr/>
          <p:nvPr/>
        </p:nvCxnSpPr>
        <p:spPr>
          <a:xfrm>
            <a:off x="4238365" y="3596602"/>
            <a:ext cx="0" cy="16075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agen 10">
            <a:extLst>
              <a:ext uri="{FF2B5EF4-FFF2-40B4-BE49-F238E27FC236}">
                <a16:creationId xmlns:a16="http://schemas.microsoft.com/office/drawing/2014/main" id="{2DF9D0DD-E9EA-EA8B-66EF-636E26F6E9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45994" y="3752563"/>
            <a:ext cx="1174939" cy="1295652"/>
          </a:xfrm>
          <a:prstGeom prst="rect">
            <a:avLst/>
          </a:prstGeom>
        </p:spPr>
      </p:pic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CFFFCAE1-2A25-7C31-636F-6BE68F48336E}"/>
              </a:ext>
            </a:extLst>
          </p:cNvPr>
          <p:cNvCxnSpPr/>
          <p:nvPr/>
        </p:nvCxnSpPr>
        <p:spPr>
          <a:xfrm>
            <a:off x="6499787" y="3596602"/>
            <a:ext cx="0" cy="16075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Imagen 17">
            <a:extLst>
              <a:ext uri="{FF2B5EF4-FFF2-40B4-BE49-F238E27FC236}">
                <a16:creationId xmlns:a16="http://schemas.microsoft.com/office/drawing/2014/main" id="{CB1E34FF-7C91-BB96-EBC5-69950C8FE6C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98587" y="3811656"/>
            <a:ext cx="1937672" cy="1108263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A04F20C2-BCA7-C967-01EA-BDEB205ED10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5229" b="97386" l="8537" r="93902">
                        <a14:foregroundMark x1="41463" y1="25490" x2="41463" y2="25490"/>
                        <a14:foregroundMark x1="55488" y1="9804" x2="55488" y2="9804"/>
                        <a14:foregroundMark x1="58537" y1="5882" x2="58537" y2="5882"/>
                        <a14:foregroundMark x1="86507" y1="78431" x2="87022" y2="78172"/>
                        <a14:foregroundMark x1="85816" y1="78779" x2="86507" y2="78431"/>
                        <a14:foregroundMark x1="83911" y1="79739" x2="84620" y2="79382"/>
                        <a14:foregroundMark x1="82613" y1="80392" x2="83911" y2="79739"/>
                        <a14:foregroundMark x1="81314" y1="81046" x2="82613" y2="80392"/>
                        <a14:foregroundMark x1="80775" y1="81317" x2="81314" y2="81046"/>
                        <a14:foregroundMark x1="88082" y1="71831" x2="88415" y2="64706"/>
                        <a14:foregroundMark x1="87927" y1="75163" x2="87978" y2="74064"/>
                        <a14:foregroundMark x1="87866" y1="76471" x2="87927" y2="75163"/>
                        <a14:foregroundMark x1="87836" y1="77124" x2="87866" y2="76471"/>
                        <a14:foregroundMark x1="88415" y1="64706" x2="63415" y2="49673"/>
                        <a14:foregroundMark x1="63415" y1="49673" x2="23780" y2="66013"/>
                        <a14:foregroundMark x1="23780" y1="66013" x2="15854" y2="72549"/>
                        <a14:foregroundMark x1="15854" y1="72549" x2="28049" y2="86928"/>
                        <a14:foregroundMark x1="28049" y1="86928" x2="46951" y2="98039"/>
                        <a14:foregroundMark x1="87195" y1="68627" x2="87195" y2="68627"/>
                        <a14:foregroundMark x1="90854" y1="69281" x2="90854" y2="69281"/>
                        <a14:foregroundMark x1="92683" y1="66013" x2="92683" y2="66013"/>
                        <a14:foregroundMark x1="63415" y1="47059" x2="63415" y2="47059"/>
                        <a14:foregroundMark x1="67073" y1="49673" x2="67683" y2="50327"/>
                        <a14:foregroundMark x1="70732" y1="51634" x2="70732" y2="51634"/>
                        <a14:foregroundMark x1="69512" y1="50980" x2="90854" y2="65359"/>
                        <a14:foregroundMark x1="90854" y1="65359" x2="93902" y2="65359"/>
                        <a14:backgroundMark x1="66463" y1="94118" x2="66463" y2="94118"/>
                        <a14:backgroundMark x1="85976" y1="80392" x2="85976" y2="80392"/>
                        <a14:backgroundMark x1="84756" y1="79085" x2="85976" y2="78431"/>
                        <a14:backgroundMark x1="89024" y1="75163" x2="89024" y2="75163"/>
                        <a14:backgroundMark x1="87195" y1="77124" x2="87195" y2="77124"/>
                        <a14:backgroundMark x1="87195" y1="78431" x2="87195" y2="78431"/>
                        <a14:backgroundMark x1="89024" y1="77778" x2="89024" y2="77778"/>
                        <a14:backgroundMark x1="87195" y1="76471" x2="87195" y2="76471"/>
                        <a14:backgroundMark x1="87805" y1="75163" x2="87805" y2="75163"/>
                        <a14:backgroundMark x1="87805" y1="77124" x2="89634" y2="77778"/>
                        <a14:backgroundMark x1="54878" y1="96078" x2="57927" y2="95425"/>
                        <a14:backgroundMark x1="78049" y1="83660" x2="79268" y2="83660"/>
                        <a14:backgroundMark x1="80488" y1="82353" x2="80488" y2="82353"/>
                        <a14:backgroundMark x1="82927" y1="81046" x2="82927" y2="81046"/>
                        <a14:backgroundMark x1="79878" y1="79739" x2="79878" y2="79739"/>
                        <a14:backgroundMark x1="78659" y1="83660" x2="76829" y2="84967"/>
                        <a14:backgroundMark x1="75000" y1="85621" x2="74390" y2="85621"/>
                        <a14:backgroundMark x1="72561" y1="86275" x2="72561" y2="86275"/>
                        <a14:backgroundMark x1="80488" y1="81699" x2="81098" y2="80392"/>
                        <a14:backgroundMark x1="82317" y1="79085" x2="82317" y2="79085"/>
                        <a14:backgroundMark x1="82927" y1="81699" x2="82927" y2="81699"/>
                        <a14:backgroundMark x1="81098" y1="82353" x2="81098" y2="82353"/>
                        <a14:backgroundMark x1="81707" y1="82353" x2="81707" y2="82353"/>
                        <a14:backgroundMark x1="84146" y1="81046" x2="84146" y2="81046"/>
                        <a14:backgroundMark x1="79268" y1="81699" x2="48171" y2="98693"/>
                        <a14:backgroundMark x1="82317" y1="79739" x2="82317" y2="7973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898587" y="4311155"/>
            <a:ext cx="752784" cy="702292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C495BA8C-ACF6-9B34-1153-166570C7AC2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39038" y="3732505"/>
            <a:ext cx="1240148" cy="1280942"/>
          </a:xfrm>
          <a:prstGeom prst="rect">
            <a:avLst/>
          </a:prstGeom>
        </p:spPr>
      </p:pic>
      <p:cxnSp>
        <p:nvCxnSpPr>
          <p:cNvPr id="21" name="Google Shape;160;p8">
            <a:extLst>
              <a:ext uri="{FF2B5EF4-FFF2-40B4-BE49-F238E27FC236}">
                <a16:creationId xmlns:a16="http://schemas.microsoft.com/office/drawing/2014/main" id="{33B666A5-7B31-DAA2-F437-04A1A13B3C13}"/>
              </a:ext>
            </a:extLst>
          </p:cNvPr>
          <p:cNvCxnSpPr>
            <a:cxnSpLocks/>
          </p:cNvCxnSpPr>
          <p:nvPr/>
        </p:nvCxnSpPr>
        <p:spPr>
          <a:xfrm flipH="1">
            <a:off x="8185667" y="4464089"/>
            <a:ext cx="486081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>
          <a:extLst>
            <a:ext uri="{FF2B5EF4-FFF2-40B4-BE49-F238E27FC236}">
              <a16:creationId xmlns:a16="http://schemas.microsoft.com/office/drawing/2014/main" id="{597F860E-CF43-5A15-1AEA-E7A158A00D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0">
            <a:extLst>
              <a:ext uri="{FF2B5EF4-FFF2-40B4-BE49-F238E27FC236}">
                <a16:creationId xmlns:a16="http://schemas.microsoft.com/office/drawing/2014/main" id="{AB42D983-DAA5-63B8-53B4-6117554CEB5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lang="es-MX" dirty="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Alcance</a:t>
            </a:r>
            <a:endParaRPr dirty="0"/>
          </a:p>
        </p:txBody>
      </p:sp>
      <p:sp>
        <p:nvSpPr>
          <p:cNvPr id="168" name="Google Shape;168;p10">
            <a:extLst>
              <a:ext uri="{FF2B5EF4-FFF2-40B4-BE49-F238E27FC236}">
                <a16:creationId xmlns:a16="http://schemas.microsoft.com/office/drawing/2014/main" id="{CEB992E5-C8DA-F132-E479-52083343C5CA}"/>
              </a:ext>
            </a:extLst>
          </p:cNvPr>
          <p:cNvSpPr txBox="1"/>
          <p:nvPr/>
        </p:nvSpPr>
        <p:spPr>
          <a:xfrm>
            <a:off x="307844" y="2770018"/>
            <a:ext cx="11447400" cy="1569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MX" sz="1600" b="0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	El proyecto será desarrollado en </a:t>
            </a:r>
            <a:r>
              <a:rPr lang="es-MX" sz="1600" b="1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Java</a:t>
            </a:r>
            <a:r>
              <a:rPr lang="es-MX" sz="1600" b="0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utilizando </a:t>
            </a:r>
            <a:r>
              <a:rPr lang="es-MX" sz="1600" b="1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Spring Boot </a:t>
            </a:r>
            <a:r>
              <a:rPr lang="es-MX" sz="1600" b="0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para el backend y </a:t>
            </a:r>
            <a:r>
              <a:rPr lang="es-MX" sz="1600" b="1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Maven</a:t>
            </a:r>
            <a:r>
              <a:rPr lang="es-MX" sz="1600" b="0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para la gestión de dependencias, así como </a:t>
            </a:r>
            <a:r>
              <a:rPr lang="es-MX" sz="1600" b="1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PostgreSQL</a:t>
            </a:r>
            <a:r>
              <a:rPr lang="es-MX" sz="1600" b="0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para base de datos. Para el frontend, se recomienda utilizar </a:t>
            </a:r>
            <a:r>
              <a:rPr lang="es-MX" sz="1600" b="1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Vue.js</a:t>
            </a:r>
            <a:r>
              <a:rPr lang="es-MX" sz="1600" b="0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, junto con </a:t>
            </a:r>
            <a:r>
              <a:rPr lang="es-MX" sz="1600" b="1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Tailwind CSS </a:t>
            </a:r>
            <a:r>
              <a:rPr lang="es-MX" sz="1600" b="0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para el diseño de interfaces responsivas. La arquitectura será basada en microservicios, siguiendo el patrón </a:t>
            </a:r>
            <a:r>
              <a:rPr lang="es-MX" sz="1600" b="1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MVC</a:t>
            </a:r>
            <a:r>
              <a:rPr lang="es-MX" sz="1600" b="0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para la estructuración del código y facilitando la escalabilidad del sistema.</a:t>
            </a:r>
            <a:endParaRPr sz="1600" b="0" i="0" u="none" strike="noStrike" cap="none" dirty="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pic>
        <p:nvPicPr>
          <p:cNvPr id="169" name="Google Shape;169;p10">
            <a:extLst>
              <a:ext uri="{FF2B5EF4-FFF2-40B4-BE49-F238E27FC236}">
                <a16:creationId xmlns:a16="http://schemas.microsoft.com/office/drawing/2014/main" id="{6C38785C-8960-F9C5-5CBA-3A8395E5BE0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75119" y="240150"/>
            <a:ext cx="108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10" descr="Java Logo - símbolo, significado logotipo, historia, PNG">
            <a:extLst>
              <a:ext uri="{FF2B5EF4-FFF2-40B4-BE49-F238E27FC236}">
                <a16:creationId xmlns:a16="http://schemas.microsoft.com/office/drawing/2014/main" id="{2B9281DE-F762-EA66-7361-47F0A749208B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r="4546"/>
          <a:stretch/>
        </p:blipFill>
        <p:spPr>
          <a:xfrm>
            <a:off x="2883346" y="4691820"/>
            <a:ext cx="1343024" cy="7837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10">
            <a:extLst>
              <a:ext uri="{FF2B5EF4-FFF2-40B4-BE49-F238E27FC236}">
                <a16:creationId xmlns:a16="http://schemas.microsoft.com/office/drawing/2014/main" id="{49E485BF-DD46-CA3C-B6D1-41625F2BD88F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88575" y="4963451"/>
            <a:ext cx="1881184" cy="4835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10" descr="Vue.js Logos - Mastering JS">
            <a:extLst>
              <a:ext uri="{FF2B5EF4-FFF2-40B4-BE49-F238E27FC236}">
                <a16:creationId xmlns:a16="http://schemas.microsoft.com/office/drawing/2014/main" id="{181FFABA-8499-8D80-BEBB-53C3BC6AC7A6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715848" y="4774887"/>
            <a:ext cx="1517641" cy="7837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10">
            <a:extLst>
              <a:ext uri="{FF2B5EF4-FFF2-40B4-BE49-F238E27FC236}">
                <a16:creationId xmlns:a16="http://schemas.microsoft.com/office/drawing/2014/main" id="{BBB7990E-07D5-EA8F-AD59-7B54CBD5ACDE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t="38000" b="38900"/>
          <a:stretch/>
        </p:blipFill>
        <p:spPr>
          <a:xfrm>
            <a:off x="8558829" y="4940256"/>
            <a:ext cx="3196415" cy="4102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10">
            <a:extLst>
              <a:ext uri="{FF2B5EF4-FFF2-40B4-BE49-F238E27FC236}">
                <a16:creationId xmlns:a16="http://schemas.microsoft.com/office/drawing/2014/main" id="{2CBA73A5-4A37-D29A-454C-00DB4A12940E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8558829" y="233262"/>
            <a:ext cx="138566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Ubuntu – Crear una base de datos postgresql para un proyecto – Blogging  googling">
            <a:extLst>
              <a:ext uri="{FF2B5EF4-FFF2-40B4-BE49-F238E27FC236}">
                <a16:creationId xmlns:a16="http://schemas.microsoft.com/office/drawing/2014/main" id="{8FD5F3F5-B4CB-57BF-84D2-BF4BB9DEBE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218"/>
          <a:stretch/>
        </p:blipFill>
        <p:spPr bwMode="auto">
          <a:xfrm>
            <a:off x="4806428" y="4539186"/>
            <a:ext cx="1407555" cy="1076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684591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465</TotalTime>
  <Words>1438</Words>
  <Application>Microsoft Office PowerPoint</Application>
  <PresentationFormat>Panorámica</PresentationFormat>
  <Paragraphs>132</Paragraphs>
  <Slides>20</Slides>
  <Notes>20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20</vt:i4>
      </vt:variant>
    </vt:vector>
  </HeadingPairs>
  <TitlesOfParts>
    <vt:vector size="26" baseType="lpstr">
      <vt:lpstr>Arial</vt:lpstr>
      <vt:lpstr>Work Sans</vt:lpstr>
      <vt:lpstr>Calibri</vt:lpstr>
      <vt:lpstr>Work Sans Light</vt:lpstr>
      <vt:lpstr>Work Sans Medium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Problema</vt:lpstr>
      <vt:lpstr>Presentación de PowerPoint</vt:lpstr>
      <vt:lpstr>Justificación</vt:lpstr>
      <vt:lpstr>Alcance</vt:lpstr>
      <vt:lpstr>Alcance</vt:lpstr>
      <vt:lpstr>Entregables Proyecto Formativo por Trimestre</vt:lpstr>
      <vt:lpstr>Levantamiento de información</vt:lpstr>
      <vt:lpstr>Levantamiento de información</vt:lpstr>
      <vt:lpstr>Levantamiento de información</vt:lpstr>
      <vt:lpstr>Mapa de Procesos</vt:lpstr>
      <vt:lpstr>Diagrama de Procesos</vt:lpstr>
      <vt:lpstr>Casos de Uso</vt:lpstr>
      <vt:lpstr>Casos de Uso - Extendido</vt:lpstr>
      <vt:lpstr>Historias de Usuario</vt:lpstr>
      <vt:lpstr>Prototipo - Wireframes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Jorge Enrique Pedraza Sanchez</dc:creator>
  <cp:lastModifiedBy>Juan P.</cp:lastModifiedBy>
  <cp:revision>24</cp:revision>
  <dcterms:created xsi:type="dcterms:W3CDTF">2020-10-01T23:51:28Z</dcterms:created>
  <dcterms:modified xsi:type="dcterms:W3CDTF">2024-12-10T17:46:44Z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299739c-ad3d-4908-806e-4d91151a6e13_Enabled">
    <vt:lpwstr>true</vt:lpwstr>
  </property>
  <property fmtid="{D5CDD505-2E9C-101B-9397-08002B2CF9AE}" pid="3" name="MSIP_Label_1299739c-ad3d-4908-806e-4d91151a6e13_Method">
    <vt:lpwstr>Standard</vt:lpwstr>
  </property>
  <property fmtid="{D5CDD505-2E9C-101B-9397-08002B2CF9AE}" pid="4" name="MSIP_Label_1299739c-ad3d-4908-806e-4d91151a6e13_Name">
    <vt:lpwstr>All Employees (Unrestricted)</vt:lpwstr>
  </property>
  <property fmtid="{D5CDD505-2E9C-101B-9397-08002B2CF9AE}" pid="5" name="MSIP_Label_1299739c-ad3d-4908-806e-4d91151a6e13_SiteId">
    <vt:lpwstr>cbc2c381-2f2e-4d93-91d1-506c9316ace7</vt:lpwstr>
  </property>
  <property fmtid="{D5CDD505-2E9C-101B-9397-08002B2CF9AE}" pid="6" name="MSIP_Label_1299739c-ad3d-4908-806e-4d91151a6e13_ContentBits">
    <vt:lpwstr>0</vt:lpwstr>
  </property>
  <property fmtid="{D5CDD505-2E9C-101B-9397-08002B2CF9AE}" pid="7" name="MSIP_Label_1299739c-ad3d-4908-806e-4d91151a6e13_SetDate">
    <vt:lpwstr>2022-08-12T19:17:55Z</vt:lpwstr>
  </property>
  <property fmtid="{D5CDD505-2E9C-101B-9397-08002B2CF9AE}" pid="8" name="MSIP_Label_1299739c-ad3d-4908-806e-4d91151a6e13_ActionId">
    <vt:lpwstr>8c6bc714-34a9-4b82-914e-50b1377a2da4</vt:lpwstr>
  </property>
</Properties>
</file>